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handoutMasterIdLst>
    <p:handoutMasterId r:id="rId38"/>
  </p:handoutMasterIdLst>
  <p:sldIdLst>
    <p:sldId id="367" r:id="rId3"/>
    <p:sldId id="256" r:id="rId4"/>
    <p:sldId id="352" r:id="rId5"/>
    <p:sldId id="353" r:id="rId6"/>
    <p:sldId id="278" r:id="rId7"/>
    <p:sldId id="381" r:id="rId8"/>
    <p:sldId id="363" r:id="rId9"/>
    <p:sldId id="294" r:id="rId10"/>
    <p:sldId id="279" r:id="rId11"/>
    <p:sldId id="280" r:id="rId12"/>
    <p:sldId id="293" r:id="rId13"/>
    <p:sldId id="380" r:id="rId14"/>
    <p:sldId id="277" r:id="rId15"/>
    <p:sldId id="282" r:id="rId16"/>
    <p:sldId id="290" r:id="rId17"/>
    <p:sldId id="283" r:id="rId18"/>
    <p:sldId id="292" r:id="rId19"/>
    <p:sldId id="372" r:id="rId20"/>
    <p:sldId id="324" r:id="rId21"/>
    <p:sldId id="295" r:id="rId22"/>
    <p:sldId id="354" r:id="rId23"/>
    <p:sldId id="355" r:id="rId24"/>
    <p:sldId id="377" r:id="rId25"/>
    <p:sldId id="378" r:id="rId26"/>
    <p:sldId id="373" r:id="rId27"/>
    <p:sldId id="364" r:id="rId28"/>
    <p:sldId id="374" r:id="rId29"/>
    <p:sldId id="358" r:id="rId30"/>
    <p:sldId id="359" r:id="rId31"/>
    <p:sldId id="360" r:id="rId32"/>
    <p:sldId id="361" r:id="rId33"/>
    <p:sldId id="296" r:id="rId34"/>
    <p:sldId id="382"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y Sanko" initials="KS" lastIdx="53" clrIdx="0">
    <p:extLst>
      <p:ext uri="{19B8F6BF-5375-455C-9EA6-DF929625EA0E}">
        <p15:presenceInfo xmlns:p15="http://schemas.microsoft.com/office/powerpoint/2012/main" userId="S::Karlysanko@savoyassociates.com::fe8f6f50-07d6-4e6c-b4d8-2f33507d03f0" providerId="AD"/>
      </p:ext>
    </p:extLst>
  </p:cmAuthor>
  <p:cmAuthor id="2" name="Katelynn Windt" initials="KW" lastIdx="16" clrIdx="1">
    <p:extLst>
      <p:ext uri="{19B8F6BF-5375-455C-9EA6-DF929625EA0E}">
        <p15:presenceInfo xmlns:p15="http://schemas.microsoft.com/office/powerpoint/2012/main" userId="S::katelynnwindt@savoyassociates.com::05f96d3f-917d-4a56-9551-b2392186e970" providerId="AD"/>
      </p:ext>
    </p:extLst>
  </p:cmAuthor>
  <p:cmAuthor id="3" name="Cynthia Sleeper" initials="CS" lastIdx="5" clrIdx="2">
    <p:extLst>
      <p:ext uri="{19B8F6BF-5375-455C-9EA6-DF929625EA0E}">
        <p15:presenceInfo xmlns:p15="http://schemas.microsoft.com/office/powerpoint/2012/main" userId="S::cynthiasleeper@savoyassociates.com::e6496607-d835-487c-ad02-33cf75890979" providerId="AD"/>
      </p:ext>
    </p:extLst>
  </p:cmAuthor>
  <p:cmAuthor id="4" name="Scott" initials="S" lastIdx="6" clrIdx="3">
    <p:extLst>
      <p:ext uri="{19B8F6BF-5375-455C-9EA6-DF929625EA0E}">
        <p15:presenceInfo xmlns:p15="http://schemas.microsoft.com/office/powerpoint/2012/main" userId="S::scottoverholt@savoyassociates.com::2963280f-89de-4a6b-bbb2-e2b1516bfec9" providerId="AD"/>
      </p:ext>
    </p:extLst>
  </p:cmAuthor>
  <p:cmAuthor id="5" name="Narin Kwon" initials="NK" lastIdx="1" clrIdx="4">
    <p:extLst>
      <p:ext uri="{19B8F6BF-5375-455C-9EA6-DF929625EA0E}">
        <p15:presenceInfo xmlns:p15="http://schemas.microsoft.com/office/powerpoint/2012/main" userId="S::narinkwon@savoyassociates.com::4dd3b9f5-8243-48d0-8ba4-86a45a5c3e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91"/>
    <a:srgbClr val="003C4B"/>
    <a:srgbClr val="E1E8EA"/>
    <a:srgbClr val="F2F2F2"/>
    <a:srgbClr val="003B4D"/>
    <a:srgbClr val="595959"/>
    <a:srgbClr val="53565A"/>
    <a:srgbClr val="CB601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3"/>
    <p:restoredTop sz="94558"/>
  </p:normalViewPr>
  <p:slideViewPr>
    <p:cSldViewPr snapToGrid="0" snapToObjects="1">
      <p:cViewPr varScale="1">
        <p:scale>
          <a:sx n="67" d="100"/>
          <a:sy n="67" d="100"/>
        </p:scale>
        <p:origin x="64" y="196"/>
      </p:cViewPr>
      <p:guideLst>
        <p:guide orient="horz" pos="672"/>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0" d="100"/>
          <a:sy n="110" d="100"/>
        </p:scale>
        <p:origin x="65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377DDE-C4B8-794B-86FE-0CED720BB25C}" type="datetimeFigureOut">
              <a:rPr lang="en-US" smtClean="0"/>
              <a:t>3/11/2022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9A2E54-0A08-5245-B4F1-87CE030078A9}" type="slidenum">
              <a:rPr lang="en-US" smtClean="0"/>
              <a:t>‹#›</a:t>
            </a:fld>
            <a:endParaRPr lang="en-US" dirty="0"/>
          </a:p>
        </p:txBody>
      </p:sp>
    </p:spTree>
    <p:extLst>
      <p:ext uri="{BB962C8B-B14F-4D97-AF65-F5344CB8AC3E}">
        <p14:creationId xmlns:p14="http://schemas.microsoft.com/office/powerpoint/2010/main" val="126270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8EABC-B909-A046-B486-B1249ED5651B}" type="datetimeFigureOut">
              <a:rPr lang="en-US" smtClean="0"/>
              <a:t>3/11/2022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0C4DF-5269-F741-B08A-998B2CB2EBFD}" type="slidenum">
              <a:rPr lang="en-US" smtClean="0"/>
              <a:t>‹#›</a:t>
            </a:fld>
            <a:endParaRPr lang="en-US" dirty="0"/>
          </a:p>
        </p:txBody>
      </p:sp>
    </p:spTree>
    <p:extLst>
      <p:ext uri="{BB962C8B-B14F-4D97-AF65-F5344CB8AC3E}">
        <p14:creationId xmlns:p14="http://schemas.microsoft.com/office/powerpoint/2010/main" val="65636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3</a:t>
            </a:fld>
            <a:endParaRPr lang="en-US" dirty="0"/>
          </a:p>
        </p:txBody>
      </p:sp>
    </p:spTree>
    <p:extLst>
      <p:ext uri="{BB962C8B-B14F-4D97-AF65-F5344CB8AC3E}">
        <p14:creationId xmlns:p14="http://schemas.microsoft.com/office/powerpoint/2010/main" val="167840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17</a:t>
            </a:fld>
            <a:endParaRPr lang="en-US" dirty="0"/>
          </a:p>
        </p:txBody>
      </p:sp>
    </p:spTree>
    <p:extLst>
      <p:ext uri="{BB962C8B-B14F-4D97-AF65-F5344CB8AC3E}">
        <p14:creationId xmlns:p14="http://schemas.microsoft.com/office/powerpoint/2010/main" val="191598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18</a:t>
            </a:fld>
            <a:endParaRPr lang="en-US" dirty="0"/>
          </a:p>
        </p:txBody>
      </p:sp>
    </p:spTree>
    <p:extLst>
      <p:ext uri="{BB962C8B-B14F-4D97-AF65-F5344CB8AC3E}">
        <p14:creationId xmlns:p14="http://schemas.microsoft.com/office/powerpoint/2010/main" val="2859424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20</a:t>
            </a:fld>
            <a:endParaRPr lang="en-US" dirty="0"/>
          </a:p>
        </p:txBody>
      </p:sp>
    </p:spTree>
    <p:extLst>
      <p:ext uri="{BB962C8B-B14F-4D97-AF65-F5344CB8AC3E}">
        <p14:creationId xmlns:p14="http://schemas.microsoft.com/office/powerpoint/2010/main" val="106689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21</a:t>
            </a:fld>
            <a:endParaRPr lang="en-US" dirty="0"/>
          </a:p>
        </p:txBody>
      </p:sp>
    </p:spTree>
    <p:extLst>
      <p:ext uri="{BB962C8B-B14F-4D97-AF65-F5344CB8AC3E}">
        <p14:creationId xmlns:p14="http://schemas.microsoft.com/office/powerpoint/2010/main" val="120995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23</a:t>
            </a:fld>
            <a:endParaRPr lang="en-US" dirty="0"/>
          </a:p>
        </p:txBody>
      </p:sp>
    </p:spTree>
    <p:extLst>
      <p:ext uri="{BB962C8B-B14F-4D97-AF65-F5344CB8AC3E}">
        <p14:creationId xmlns:p14="http://schemas.microsoft.com/office/powerpoint/2010/main" val="157703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26</a:t>
            </a:fld>
            <a:endParaRPr lang="en-US" dirty="0"/>
          </a:p>
        </p:txBody>
      </p:sp>
    </p:spTree>
    <p:extLst>
      <p:ext uri="{BB962C8B-B14F-4D97-AF65-F5344CB8AC3E}">
        <p14:creationId xmlns:p14="http://schemas.microsoft.com/office/powerpoint/2010/main" val="720715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27</a:t>
            </a:fld>
            <a:endParaRPr lang="en-US" dirty="0"/>
          </a:p>
        </p:txBody>
      </p:sp>
    </p:spTree>
    <p:extLst>
      <p:ext uri="{BB962C8B-B14F-4D97-AF65-F5344CB8AC3E}">
        <p14:creationId xmlns:p14="http://schemas.microsoft.com/office/powerpoint/2010/main" val="46749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28</a:t>
            </a:fld>
            <a:endParaRPr lang="en-US" dirty="0"/>
          </a:p>
        </p:txBody>
      </p:sp>
    </p:spTree>
    <p:extLst>
      <p:ext uri="{BB962C8B-B14F-4D97-AF65-F5344CB8AC3E}">
        <p14:creationId xmlns:p14="http://schemas.microsoft.com/office/powerpoint/2010/main" val="2837100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30</a:t>
            </a:fld>
            <a:endParaRPr lang="en-US" dirty="0"/>
          </a:p>
        </p:txBody>
      </p:sp>
    </p:spTree>
    <p:extLst>
      <p:ext uri="{BB962C8B-B14F-4D97-AF65-F5344CB8AC3E}">
        <p14:creationId xmlns:p14="http://schemas.microsoft.com/office/powerpoint/2010/main" val="39071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32</a:t>
            </a:fld>
            <a:endParaRPr lang="en-US" dirty="0"/>
          </a:p>
        </p:txBody>
      </p:sp>
    </p:spTree>
    <p:extLst>
      <p:ext uri="{BB962C8B-B14F-4D97-AF65-F5344CB8AC3E}">
        <p14:creationId xmlns:p14="http://schemas.microsoft.com/office/powerpoint/2010/main" val="368847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5</a:t>
            </a:fld>
            <a:endParaRPr lang="en-US" dirty="0"/>
          </a:p>
        </p:txBody>
      </p:sp>
    </p:spTree>
    <p:extLst>
      <p:ext uri="{BB962C8B-B14F-4D97-AF65-F5344CB8AC3E}">
        <p14:creationId xmlns:p14="http://schemas.microsoft.com/office/powerpoint/2010/main" val="308390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33</a:t>
            </a:fld>
            <a:endParaRPr lang="en-US" dirty="0"/>
          </a:p>
        </p:txBody>
      </p:sp>
    </p:spTree>
    <p:extLst>
      <p:ext uri="{BB962C8B-B14F-4D97-AF65-F5344CB8AC3E}">
        <p14:creationId xmlns:p14="http://schemas.microsoft.com/office/powerpoint/2010/main" val="671139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34</a:t>
            </a:fld>
            <a:endParaRPr lang="en-US" dirty="0"/>
          </a:p>
        </p:txBody>
      </p:sp>
    </p:spTree>
    <p:extLst>
      <p:ext uri="{BB962C8B-B14F-4D97-AF65-F5344CB8AC3E}">
        <p14:creationId xmlns:p14="http://schemas.microsoft.com/office/powerpoint/2010/main" val="226158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6</a:t>
            </a:fld>
            <a:endParaRPr lang="en-US" dirty="0"/>
          </a:p>
        </p:txBody>
      </p:sp>
    </p:spTree>
    <p:extLst>
      <p:ext uri="{BB962C8B-B14F-4D97-AF65-F5344CB8AC3E}">
        <p14:creationId xmlns:p14="http://schemas.microsoft.com/office/powerpoint/2010/main" val="100576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8</a:t>
            </a:fld>
            <a:endParaRPr lang="en-US" dirty="0"/>
          </a:p>
        </p:txBody>
      </p:sp>
    </p:spTree>
    <p:extLst>
      <p:ext uri="{BB962C8B-B14F-4D97-AF65-F5344CB8AC3E}">
        <p14:creationId xmlns:p14="http://schemas.microsoft.com/office/powerpoint/2010/main" val="76129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11</a:t>
            </a:fld>
            <a:endParaRPr lang="en-US" dirty="0"/>
          </a:p>
        </p:txBody>
      </p:sp>
    </p:spTree>
    <p:extLst>
      <p:ext uri="{BB962C8B-B14F-4D97-AF65-F5344CB8AC3E}">
        <p14:creationId xmlns:p14="http://schemas.microsoft.com/office/powerpoint/2010/main" val="316302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12</a:t>
            </a:fld>
            <a:endParaRPr lang="en-US" dirty="0"/>
          </a:p>
        </p:txBody>
      </p:sp>
    </p:spTree>
    <p:extLst>
      <p:ext uri="{BB962C8B-B14F-4D97-AF65-F5344CB8AC3E}">
        <p14:creationId xmlns:p14="http://schemas.microsoft.com/office/powerpoint/2010/main" val="299946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13</a:t>
            </a:fld>
            <a:endParaRPr lang="en-US" dirty="0"/>
          </a:p>
        </p:txBody>
      </p:sp>
    </p:spTree>
    <p:extLst>
      <p:ext uri="{BB962C8B-B14F-4D97-AF65-F5344CB8AC3E}">
        <p14:creationId xmlns:p14="http://schemas.microsoft.com/office/powerpoint/2010/main" val="330311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14</a:t>
            </a:fld>
            <a:endParaRPr lang="en-US" dirty="0"/>
          </a:p>
        </p:txBody>
      </p:sp>
    </p:spTree>
    <p:extLst>
      <p:ext uri="{BB962C8B-B14F-4D97-AF65-F5344CB8AC3E}">
        <p14:creationId xmlns:p14="http://schemas.microsoft.com/office/powerpoint/2010/main" val="148903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0C4DF-5269-F741-B08A-998B2CB2EBFD}" type="slidenum">
              <a:rPr lang="en-US" smtClean="0"/>
              <a:t>16</a:t>
            </a:fld>
            <a:endParaRPr lang="en-US" dirty="0"/>
          </a:p>
        </p:txBody>
      </p:sp>
    </p:spTree>
    <p:extLst>
      <p:ext uri="{BB962C8B-B14F-4D97-AF65-F5344CB8AC3E}">
        <p14:creationId xmlns:p14="http://schemas.microsoft.com/office/powerpoint/2010/main" val="931928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1" cy="3914911"/>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3565A"/>
              </a:solidFill>
            </a:endParaRPr>
          </a:p>
        </p:txBody>
      </p:sp>
      <p:sp>
        <p:nvSpPr>
          <p:cNvPr id="4" name="Rectangle 3"/>
          <p:cNvSpPr/>
          <p:nvPr userDrawn="1"/>
        </p:nvSpPr>
        <p:spPr>
          <a:xfrm>
            <a:off x="0" y="3731105"/>
            <a:ext cx="12192001" cy="183806"/>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3565A"/>
              </a:solidFill>
            </a:endParaRPr>
          </a:p>
        </p:txBody>
      </p:sp>
      <p:pic>
        <p:nvPicPr>
          <p:cNvPr id="5" name="Picture 4">
            <a:extLst>
              <a:ext uri="{FF2B5EF4-FFF2-40B4-BE49-F238E27FC236}">
                <a16:creationId xmlns:a16="http://schemas.microsoft.com/office/drawing/2014/main" id="{3F4BF826-0BF7-244D-A56D-058FD8C991CF}"/>
              </a:ext>
            </a:extLst>
          </p:cNvPr>
          <p:cNvPicPr>
            <a:picLocks noChangeAspect="1"/>
          </p:cNvPicPr>
          <p:nvPr userDrawn="1"/>
        </p:nvPicPr>
        <p:blipFill>
          <a:blip r:embed="rId2"/>
          <a:srcRect/>
          <a:stretch/>
        </p:blipFill>
        <p:spPr>
          <a:xfrm>
            <a:off x="9370223" y="6059160"/>
            <a:ext cx="2496352" cy="558062"/>
          </a:xfrm>
          <a:prstGeom prst="rect">
            <a:avLst/>
          </a:prstGeom>
        </p:spPr>
      </p:pic>
    </p:spTree>
    <p:extLst>
      <p:ext uri="{BB962C8B-B14F-4D97-AF65-F5344CB8AC3E}">
        <p14:creationId xmlns:p14="http://schemas.microsoft.com/office/powerpoint/2010/main" val="62512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154480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41045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AAA4E7-40ED-9F43-9569-F83DADB38EDB}"/>
              </a:ext>
            </a:extLst>
          </p:cNvPr>
          <p:cNvSpPr>
            <a:spLocks noGrp="1"/>
          </p:cNvSpPr>
          <p:nvPr>
            <p:ph type="title" hasCustomPrompt="1"/>
          </p:nvPr>
        </p:nvSpPr>
        <p:spPr>
          <a:xfrm>
            <a:off x="838200" y="240385"/>
            <a:ext cx="10515600" cy="789791"/>
          </a:xfrm>
        </p:spPr>
        <p:txBody>
          <a:bodyPr>
            <a:normAutofit/>
          </a:bodyPr>
          <a:lstStyle>
            <a:lvl1pPr>
              <a:defRPr sz="3600">
                <a:solidFill>
                  <a:srgbClr val="003C4C"/>
                </a:solidFill>
              </a:defRPr>
            </a:lvl1pPr>
          </a:lstStyle>
          <a:p>
            <a:r>
              <a:rPr lang="en-US" dirty="0"/>
              <a:t>CLICK TO EDIT MASTER TITLE STYLE</a:t>
            </a:r>
          </a:p>
        </p:txBody>
      </p:sp>
      <p:sp>
        <p:nvSpPr>
          <p:cNvPr id="9" name="Rectangle 8">
            <a:extLst>
              <a:ext uri="{FF2B5EF4-FFF2-40B4-BE49-F238E27FC236}">
                <a16:creationId xmlns:a16="http://schemas.microsoft.com/office/drawing/2014/main" id="{13C4E198-2197-5C41-AC17-607E6C5F3368}"/>
              </a:ext>
            </a:extLst>
          </p:cNvPr>
          <p:cNvSpPr/>
          <p:nvPr userDrawn="1"/>
        </p:nvSpPr>
        <p:spPr>
          <a:xfrm>
            <a:off x="1" y="1"/>
            <a:ext cx="12192001" cy="183807"/>
          </a:xfrm>
          <a:prstGeom prst="rect">
            <a:avLst/>
          </a:prstGeom>
          <a:solidFill>
            <a:srgbClr val="00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114A2CC5-147B-6447-B046-76579B4510DC}"/>
              </a:ext>
            </a:extLst>
          </p:cNvPr>
          <p:cNvCxnSpPr>
            <a:cxnSpLocks/>
          </p:cNvCxnSpPr>
          <p:nvPr userDrawn="1"/>
        </p:nvCxnSpPr>
        <p:spPr>
          <a:xfrm>
            <a:off x="838200" y="6518108"/>
            <a:ext cx="8966200" cy="0"/>
          </a:xfrm>
          <a:prstGeom prst="line">
            <a:avLst/>
          </a:prstGeom>
          <a:ln>
            <a:solidFill>
              <a:srgbClr val="1EC0C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7F560A-ABC3-EF4B-80A4-61FF238730B3}"/>
              </a:ext>
            </a:extLst>
          </p:cNvPr>
          <p:cNvPicPr>
            <a:picLocks noChangeAspect="1"/>
          </p:cNvPicPr>
          <p:nvPr userDrawn="1"/>
        </p:nvPicPr>
        <p:blipFill>
          <a:blip r:embed="rId2"/>
          <a:srcRect/>
          <a:stretch/>
        </p:blipFill>
        <p:spPr>
          <a:xfrm>
            <a:off x="9370223" y="6059161"/>
            <a:ext cx="2496352" cy="558063"/>
          </a:xfrm>
          <a:prstGeom prst="rect">
            <a:avLst/>
          </a:prstGeom>
        </p:spPr>
      </p:pic>
    </p:spTree>
    <p:extLst>
      <p:ext uri="{BB962C8B-B14F-4D97-AF65-F5344CB8AC3E}">
        <p14:creationId xmlns:p14="http://schemas.microsoft.com/office/powerpoint/2010/main" val="2433341582"/>
      </p:ext>
    </p:extLst>
  </p:cSld>
  <p:clrMapOvr>
    <a:masterClrMapping/>
  </p:clrMapOvr>
  <p:extLst>
    <p:ext uri="{DCECCB84-F9BA-43D5-87BE-67443E8EF086}">
      <p15:sldGuideLst xmlns:p15="http://schemas.microsoft.com/office/powerpoint/2012/main">
        <p15:guide id="1" orient="horz" pos="504">
          <p15:clr>
            <a:srgbClr val="FBAE40"/>
          </p15:clr>
        </p15:guide>
        <p15:guide id="2"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8EB8-8DA1-CB42-A0BF-8487AC430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D5B58-9D0F-3B45-B0E4-4DFAD800F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3CF47C-87AC-A046-8226-042256950087}"/>
              </a:ext>
            </a:extLst>
          </p:cNvPr>
          <p:cNvSpPr>
            <a:spLocks noGrp="1"/>
          </p:cNvSpPr>
          <p:nvPr>
            <p:ph type="dt" sz="half" idx="10"/>
          </p:nvPr>
        </p:nvSpPr>
        <p:spPr/>
        <p:txBody>
          <a:bodyPr/>
          <a:lstStyle/>
          <a:p>
            <a:fld id="{760FDE37-0507-B948-B99E-54158E17B0C0}" type="datetimeFigureOut">
              <a:rPr lang="en-US" smtClean="0"/>
              <a:t>3/11/2022</a:t>
            </a:fld>
            <a:endParaRPr lang="en-US" dirty="0"/>
          </a:p>
        </p:txBody>
      </p:sp>
      <p:sp>
        <p:nvSpPr>
          <p:cNvPr id="5" name="Footer Placeholder 4">
            <a:extLst>
              <a:ext uri="{FF2B5EF4-FFF2-40B4-BE49-F238E27FC236}">
                <a16:creationId xmlns:a16="http://schemas.microsoft.com/office/drawing/2014/main" id="{8239E97F-8955-334D-BCED-B205F5FE0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42646B-8146-F046-9D67-48D8813AAADB}"/>
              </a:ext>
            </a:extLst>
          </p:cNvPr>
          <p:cNvSpPr>
            <a:spLocks noGrp="1"/>
          </p:cNvSpPr>
          <p:nvPr>
            <p:ph type="sldNum" sz="quarter" idx="12"/>
          </p:nvPr>
        </p:nvSpPr>
        <p:spPr/>
        <p:txBody>
          <a:bodyPr/>
          <a:lstStyle/>
          <a:p>
            <a:fld id="{6497523C-6DCB-D542-A4C7-1F789E81EEC0}" type="slidenum">
              <a:rPr lang="en-US" smtClean="0"/>
              <a:t>‹#›</a:t>
            </a:fld>
            <a:endParaRPr lang="en-US" dirty="0"/>
          </a:p>
        </p:txBody>
      </p:sp>
    </p:spTree>
    <p:extLst>
      <p:ext uri="{BB962C8B-B14F-4D97-AF65-F5344CB8AC3E}">
        <p14:creationId xmlns:p14="http://schemas.microsoft.com/office/powerpoint/2010/main" val="70004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2620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15108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95972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30742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78539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145567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AAA4E7-40ED-9F43-9569-F83DADB38EDB}"/>
              </a:ext>
            </a:extLst>
          </p:cNvPr>
          <p:cNvSpPr>
            <a:spLocks noGrp="1"/>
          </p:cNvSpPr>
          <p:nvPr>
            <p:ph type="title" hasCustomPrompt="1"/>
          </p:nvPr>
        </p:nvSpPr>
        <p:spPr>
          <a:xfrm>
            <a:off x="838200" y="240383"/>
            <a:ext cx="10515600" cy="789791"/>
          </a:xfrm>
        </p:spPr>
        <p:txBody>
          <a:bodyPr>
            <a:normAutofit/>
          </a:bodyPr>
          <a:lstStyle>
            <a:lvl1pPr>
              <a:defRPr sz="3600">
                <a:solidFill>
                  <a:srgbClr val="003C4C"/>
                </a:solidFill>
              </a:defRPr>
            </a:lvl1pPr>
          </a:lstStyle>
          <a:p>
            <a:r>
              <a:rPr lang="en-US" dirty="0"/>
              <a:t>CLICK TO EDIT MASTER TITLE STYLE</a:t>
            </a:r>
          </a:p>
        </p:txBody>
      </p:sp>
      <p:sp>
        <p:nvSpPr>
          <p:cNvPr id="9" name="Rectangle 8">
            <a:extLst>
              <a:ext uri="{FF2B5EF4-FFF2-40B4-BE49-F238E27FC236}">
                <a16:creationId xmlns:a16="http://schemas.microsoft.com/office/drawing/2014/main" id="{13C4E198-2197-5C41-AC17-607E6C5F3368}"/>
              </a:ext>
            </a:extLst>
          </p:cNvPr>
          <p:cNvSpPr/>
          <p:nvPr userDrawn="1"/>
        </p:nvSpPr>
        <p:spPr>
          <a:xfrm>
            <a:off x="0" y="0"/>
            <a:ext cx="12192001" cy="183806"/>
          </a:xfrm>
          <a:prstGeom prst="rect">
            <a:avLst/>
          </a:prstGeom>
          <a:solidFill>
            <a:srgbClr val="00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14A2CC5-147B-6447-B046-76579B4510DC}"/>
              </a:ext>
            </a:extLst>
          </p:cNvPr>
          <p:cNvCxnSpPr>
            <a:cxnSpLocks/>
          </p:cNvCxnSpPr>
          <p:nvPr userDrawn="1"/>
        </p:nvCxnSpPr>
        <p:spPr>
          <a:xfrm>
            <a:off x="838200" y="6518108"/>
            <a:ext cx="8966200" cy="0"/>
          </a:xfrm>
          <a:prstGeom prst="line">
            <a:avLst/>
          </a:prstGeom>
          <a:ln>
            <a:solidFill>
              <a:srgbClr val="1EC0C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7F560A-ABC3-EF4B-80A4-61FF238730B3}"/>
              </a:ext>
            </a:extLst>
          </p:cNvPr>
          <p:cNvPicPr>
            <a:picLocks noChangeAspect="1"/>
          </p:cNvPicPr>
          <p:nvPr userDrawn="1"/>
        </p:nvPicPr>
        <p:blipFill>
          <a:blip r:embed="rId2"/>
          <a:srcRect/>
          <a:stretch/>
        </p:blipFill>
        <p:spPr>
          <a:xfrm>
            <a:off x="9370223" y="6059160"/>
            <a:ext cx="2496352" cy="558062"/>
          </a:xfrm>
          <a:prstGeom prst="rect">
            <a:avLst/>
          </a:prstGeom>
        </p:spPr>
      </p:pic>
    </p:spTree>
    <p:extLst>
      <p:ext uri="{BB962C8B-B14F-4D97-AF65-F5344CB8AC3E}">
        <p14:creationId xmlns:p14="http://schemas.microsoft.com/office/powerpoint/2010/main" val="1480800447"/>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144141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8347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593199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129208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721C8-1D9A-B44F-8903-F3AD8BABEE24}"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0AC25-3D55-A54D-8B4D-47A5693C75AC}" type="slidenum">
              <a:rPr lang="en-US" smtClean="0"/>
              <a:t>‹#›</a:t>
            </a:fld>
            <a:endParaRPr lang="en-US" dirty="0"/>
          </a:p>
        </p:txBody>
      </p:sp>
    </p:spTree>
    <p:extLst>
      <p:ext uri="{BB962C8B-B14F-4D97-AF65-F5344CB8AC3E}">
        <p14:creationId xmlns:p14="http://schemas.microsoft.com/office/powerpoint/2010/main" val="69635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2113005"/>
          </a:xfrm>
          <a:prstGeom prst="rect">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938043"/>
            <a:ext cx="12192001" cy="183806"/>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795" y="656452"/>
            <a:ext cx="2135230" cy="634526"/>
          </a:xfrm>
          <a:prstGeom prst="rect">
            <a:avLst/>
          </a:prstGeom>
        </p:spPr>
      </p:pic>
    </p:spTree>
    <p:extLst>
      <p:ext uri="{BB962C8B-B14F-4D97-AF65-F5344CB8AC3E}">
        <p14:creationId xmlns:p14="http://schemas.microsoft.com/office/powerpoint/2010/main" val="1431472137"/>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12887"/>
            <a:ext cx="10515600" cy="789791"/>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3357417"/>
            <a:ext cx="10515600" cy="2456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0"/>
            <a:ext cx="12192000" cy="2113005"/>
          </a:xfrm>
          <a:prstGeom prst="rect">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959307"/>
            <a:ext cx="12192001" cy="183806"/>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235" y="770756"/>
            <a:ext cx="1649455" cy="490168"/>
          </a:xfrm>
          <a:prstGeom prst="rect">
            <a:avLst/>
          </a:prstGeom>
        </p:spPr>
      </p:pic>
      <p:cxnSp>
        <p:nvCxnSpPr>
          <p:cNvPr id="7" name="Straight Connector 6"/>
          <p:cNvCxnSpPr/>
          <p:nvPr userDrawn="1"/>
        </p:nvCxnSpPr>
        <p:spPr>
          <a:xfrm>
            <a:off x="838200" y="6518108"/>
            <a:ext cx="10515600"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9092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10303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185109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79210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65905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B0637-9B9D-BE4C-A85F-441C919B31E3}"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2915A-3398-714F-9B45-8A44ED4ABC1B}" type="slidenum">
              <a:rPr lang="en-US" smtClean="0"/>
              <a:t>‹#›</a:t>
            </a:fld>
            <a:endParaRPr lang="en-US" dirty="0"/>
          </a:p>
        </p:txBody>
      </p:sp>
    </p:spTree>
    <p:extLst>
      <p:ext uri="{BB962C8B-B14F-4D97-AF65-F5344CB8AC3E}">
        <p14:creationId xmlns:p14="http://schemas.microsoft.com/office/powerpoint/2010/main" val="212470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B0637-9B9D-BE4C-A85F-441C919B31E3}" type="datetimeFigureOut">
              <a:rPr lang="en-US" smtClean="0"/>
              <a:t>3/11/2022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2915A-3398-714F-9B45-8A44ED4ABC1B}" type="slidenum">
              <a:rPr lang="en-US" smtClean="0"/>
              <a:t>‹#›</a:t>
            </a:fld>
            <a:endParaRPr lang="en-US" dirty="0"/>
          </a:p>
        </p:txBody>
      </p:sp>
    </p:spTree>
    <p:extLst>
      <p:ext uri="{BB962C8B-B14F-4D97-AF65-F5344CB8AC3E}">
        <p14:creationId xmlns:p14="http://schemas.microsoft.com/office/powerpoint/2010/main" val="584519645"/>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49" r:id="rId3"/>
    <p:sldLayoutId id="2147483650"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Wingdings" charset="2"/>
        <a:buChar char="§"/>
        <a:defRPr sz="2400" kern="1200">
          <a:solidFill>
            <a:schemeClr val="tx1">
              <a:lumMod val="65000"/>
              <a:lumOff val="3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32" userDrawn="1">
          <p15:clr>
            <a:srgbClr val="F26B43"/>
          </p15:clr>
        </p15:guide>
        <p15:guide id="2" pos="6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721C8-1D9A-B44F-8903-F3AD8BABEE24}" type="datetimeFigureOut">
              <a:rPr lang="en-US" smtClean="0"/>
              <a:t>3/11/2022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0AC25-3D55-A54D-8B4D-47A5693C75AC}" type="slidenum">
              <a:rPr lang="en-US" smtClean="0"/>
              <a:t>‹#›</a:t>
            </a:fld>
            <a:endParaRPr lang="en-US" dirty="0"/>
          </a:p>
        </p:txBody>
      </p:sp>
    </p:spTree>
    <p:extLst>
      <p:ext uri="{BB962C8B-B14F-4D97-AF65-F5344CB8AC3E}">
        <p14:creationId xmlns:p14="http://schemas.microsoft.com/office/powerpoint/2010/main" val="100557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ww.medicare.gov/Pubs/pdf/02110-medicare-medigap-gui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7.emf"/><Relationship Id="rId7" Type="http://schemas.openxmlformats.org/officeDocument/2006/relationships/image" Target="../media/image29.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9.svg"/><Relationship Id="rId2" Type="http://schemas.openxmlformats.org/officeDocument/2006/relationships/image" Target="../media/image7.emf"/><Relationship Id="rId16" Type="http://schemas.openxmlformats.org/officeDocument/2006/relationships/image" Target="../media/image42.svg"/><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8.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7.emf"/><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5.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hyperlink" Target="mailto:colinscheifler@savoyassociates.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19C8CF-AFE8-A943-8EF0-30C279EB6FBE}"/>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93E6350-5877-464F-9532-64B216E2647C}"/>
              </a:ext>
            </a:extLst>
          </p:cNvPr>
          <p:cNvPicPr>
            <a:picLocks noChangeAspect="1"/>
          </p:cNvPicPr>
          <p:nvPr/>
        </p:nvPicPr>
        <p:blipFill rotWithShape="1">
          <a:blip r:embed="rId2"/>
          <a:srcRect b="7998"/>
          <a:stretch/>
        </p:blipFill>
        <p:spPr>
          <a:xfrm>
            <a:off x="0" y="548640"/>
            <a:ext cx="10335447" cy="6309360"/>
          </a:xfrm>
          <a:prstGeom prst="rect">
            <a:avLst/>
          </a:prstGeom>
        </p:spPr>
      </p:pic>
      <p:pic>
        <p:nvPicPr>
          <p:cNvPr id="8" name="Picture 7">
            <a:extLst>
              <a:ext uri="{FF2B5EF4-FFF2-40B4-BE49-F238E27FC236}">
                <a16:creationId xmlns:a16="http://schemas.microsoft.com/office/drawing/2014/main" id="{1DC64481-83E9-5E48-BEEF-C57DDD243ACA}"/>
              </a:ext>
            </a:extLst>
          </p:cNvPr>
          <p:cNvPicPr>
            <a:picLocks noChangeAspect="1"/>
          </p:cNvPicPr>
          <p:nvPr/>
        </p:nvPicPr>
        <p:blipFill>
          <a:blip r:embed="rId3"/>
          <a:srcRect/>
          <a:stretch/>
        </p:blipFill>
        <p:spPr>
          <a:xfrm>
            <a:off x="324532" y="804820"/>
            <a:ext cx="2594936" cy="580105"/>
          </a:xfrm>
          <a:prstGeom prst="rect">
            <a:avLst/>
          </a:prstGeom>
          <a:effectLst>
            <a:outerShdw blurRad="698500" dist="50800" dir="5400000" algn="ctr" rotWithShape="0">
              <a:srgbClr val="000000">
                <a:alpha val="74000"/>
              </a:srgbClr>
            </a:outerShdw>
          </a:effectLst>
        </p:spPr>
      </p:pic>
      <p:sp>
        <p:nvSpPr>
          <p:cNvPr id="2" name="TextBox 1">
            <a:extLst>
              <a:ext uri="{FF2B5EF4-FFF2-40B4-BE49-F238E27FC236}">
                <a16:creationId xmlns:a16="http://schemas.microsoft.com/office/drawing/2014/main" id="{CF81D96A-E921-B948-AD2A-F75D23890D34}"/>
              </a:ext>
            </a:extLst>
          </p:cNvPr>
          <p:cNvSpPr txBox="1"/>
          <p:nvPr/>
        </p:nvSpPr>
        <p:spPr>
          <a:xfrm>
            <a:off x="2129246" y="5378336"/>
            <a:ext cx="10597773" cy="1862048"/>
          </a:xfrm>
          <a:prstGeom prst="rect">
            <a:avLst/>
          </a:prstGeom>
          <a:noFill/>
        </p:spPr>
        <p:txBody>
          <a:bodyPr wrap="none" rtlCol="0">
            <a:spAutoFit/>
          </a:bodyPr>
          <a:lstStyle/>
          <a:p>
            <a:r>
              <a:rPr lang="en-US" sz="11500" dirty="0">
                <a:solidFill>
                  <a:schemeClr val="bg1"/>
                </a:solidFill>
                <a:latin typeface="Century Gothic" panose="020B0502020202020204" pitchFamily="34" charset="0"/>
              </a:rPr>
              <a:t>MEDICARE </a:t>
            </a:r>
            <a:r>
              <a:rPr lang="en-US" sz="11500" dirty="0">
                <a:solidFill>
                  <a:srgbClr val="007791"/>
                </a:solidFill>
                <a:latin typeface="Century Gothic" panose="020B0502020202020204" pitchFamily="34" charset="0"/>
              </a:rPr>
              <a:t>101</a:t>
            </a:r>
          </a:p>
        </p:txBody>
      </p:sp>
    </p:spTree>
    <p:extLst>
      <p:ext uri="{BB962C8B-B14F-4D97-AF65-F5344CB8AC3E}">
        <p14:creationId xmlns:p14="http://schemas.microsoft.com/office/powerpoint/2010/main" val="313007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8595D3-1963-0E40-A780-0A9BEB4FE4B5}"/>
              </a:ext>
            </a:extLst>
          </p:cNvPr>
          <p:cNvSpPr/>
          <p:nvPr/>
        </p:nvSpPr>
        <p:spPr>
          <a:xfrm>
            <a:off x="1828800" y="1801906"/>
            <a:ext cx="10363200" cy="5056094"/>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txBox="1">
            <a:spLocks/>
          </p:cNvSpPr>
          <p:nvPr/>
        </p:nvSpPr>
        <p:spPr>
          <a:xfrm>
            <a:off x="2167747" y="2115528"/>
            <a:ext cx="6438369" cy="838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charset="2"/>
              <a:buChar char="§"/>
              <a:defRPr sz="2400" kern="1200">
                <a:solidFill>
                  <a:schemeClr val="tx1">
                    <a:lumMod val="65000"/>
                    <a:lumOff val="3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800" b="1" dirty="0">
                <a:solidFill>
                  <a:srgbClr val="003C4B"/>
                </a:solidFill>
              </a:rPr>
              <a:t>Doctor’s Office Visit and Outpatient Service Insurance</a:t>
            </a:r>
          </a:p>
          <a:p>
            <a:pPr marL="0" indent="0">
              <a:buFont typeface="Wingdings" charset="2"/>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595493414"/>
              </p:ext>
            </p:extLst>
          </p:nvPr>
        </p:nvGraphicFramePr>
        <p:xfrm>
          <a:off x="2261445" y="2705749"/>
          <a:ext cx="2105196" cy="1483989"/>
        </p:xfrm>
        <a:graphic>
          <a:graphicData uri="http://schemas.openxmlformats.org/drawingml/2006/table">
            <a:tbl>
              <a:tblPr firstRow="1" bandRow="1">
                <a:tableStyleId>{F5AB1C69-6EDB-4FF4-983F-18BD219EF322}</a:tableStyleId>
              </a:tblPr>
              <a:tblGrid>
                <a:gridCol w="2105196">
                  <a:extLst>
                    <a:ext uri="{9D8B030D-6E8A-4147-A177-3AD203B41FA5}">
                      <a16:colId xmlns:a16="http://schemas.microsoft.com/office/drawing/2014/main" val="20000"/>
                    </a:ext>
                  </a:extLst>
                </a:gridCol>
              </a:tblGrid>
              <a:tr h="430641">
                <a:tc>
                  <a:txBody>
                    <a:bodyPr/>
                    <a:lstStyle/>
                    <a:p>
                      <a:r>
                        <a:rPr lang="en-US" sz="1600" b="1" dirty="0">
                          <a:latin typeface="Century Gothic" charset="0"/>
                          <a:ea typeface="Century Gothic" charset="0"/>
                          <a:cs typeface="Century Gothic" charset="0"/>
                        </a:rPr>
                        <a:t> SERVICE</a:t>
                      </a:r>
                      <a:r>
                        <a:rPr lang="en-US" sz="1600" b="0" baseline="0" dirty="0"/>
                        <a:t> </a:t>
                      </a:r>
                      <a:endParaRPr lang="en-US" sz="1600" b="0" dirty="0"/>
                    </a:p>
                  </a:txBody>
                  <a:tcPr anchor="ctr">
                    <a:solidFill>
                      <a:srgbClr val="003C4B"/>
                    </a:solidFill>
                  </a:tcPr>
                </a:tc>
                <a:extLst>
                  <a:ext uri="{0D108BD9-81ED-4DB2-BD59-A6C34878D82A}">
                    <a16:rowId xmlns:a16="http://schemas.microsoft.com/office/drawing/2014/main" val="10000"/>
                  </a:ext>
                </a:extLst>
              </a:tr>
              <a:tr h="1053348">
                <a:tc>
                  <a:txBody>
                    <a:bodyPr/>
                    <a:lstStyle/>
                    <a:p>
                      <a:r>
                        <a:rPr lang="en-US" sz="1600" b="0" i="0" u="none" strike="noStrike" kern="1200" baseline="0" dirty="0">
                          <a:solidFill>
                            <a:srgbClr val="53565A"/>
                          </a:solidFill>
                          <a:latin typeface="Century Gothic" charset="0"/>
                          <a:ea typeface="Century Gothic" charset="0"/>
                          <a:cs typeface="Century Gothic" charset="0"/>
                        </a:rPr>
                        <a:t>Medical Expenses</a:t>
                      </a:r>
                    </a:p>
                    <a:p>
                      <a:r>
                        <a:rPr lang="en-US" sz="1600" b="0" i="0" u="none" strike="noStrike" kern="1200" baseline="0" dirty="0">
                          <a:solidFill>
                            <a:srgbClr val="53565A"/>
                          </a:solidFill>
                          <a:latin typeface="Century Gothic" charset="0"/>
                          <a:ea typeface="Century Gothic" charset="0"/>
                          <a:cs typeface="Century Gothic" charset="0"/>
                        </a:rPr>
                        <a:t>Outpatient, Doctor  Visits, Specialist</a:t>
                      </a:r>
                      <a:endParaRPr lang="en-US" sz="1600" b="0" dirty="0">
                        <a:solidFill>
                          <a:srgbClr val="53565A"/>
                        </a:solidFill>
                        <a:latin typeface="Century Gothic" charset="0"/>
                        <a:ea typeface="Century Gothic" charset="0"/>
                        <a:cs typeface="Century Gothic" charset="0"/>
                      </a:endParaRPr>
                    </a:p>
                  </a:txBody>
                  <a:tcPr anchor="ctr">
                    <a:lnR w="63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5763569"/>
              </p:ext>
            </p:extLst>
          </p:nvPr>
        </p:nvGraphicFramePr>
        <p:xfrm>
          <a:off x="4377582" y="2703395"/>
          <a:ext cx="6009630" cy="1486048"/>
        </p:xfrm>
        <a:graphic>
          <a:graphicData uri="http://schemas.openxmlformats.org/drawingml/2006/table">
            <a:tbl>
              <a:tblPr firstRow="1" bandRow="1">
                <a:tableStyleId>{F5AB1C69-6EDB-4FF4-983F-18BD219EF322}</a:tableStyleId>
              </a:tblPr>
              <a:tblGrid>
                <a:gridCol w="2086986">
                  <a:extLst>
                    <a:ext uri="{9D8B030D-6E8A-4147-A177-3AD203B41FA5}">
                      <a16:colId xmlns:a16="http://schemas.microsoft.com/office/drawing/2014/main" val="20000"/>
                    </a:ext>
                  </a:extLst>
                </a:gridCol>
                <a:gridCol w="3922644">
                  <a:extLst>
                    <a:ext uri="{9D8B030D-6E8A-4147-A177-3AD203B41FA5}">
                      <a16:colId xmlns:a16="http://schemas.microsoft.com/office/drawing/2014/main" val="20001"/>
                    </a:ext>
                  </a:extLst>
                </a:gridCol>
              </a:tblGrid>
              <a:tr h="433334">
                <a:tc>
                  <a:txBody>
                    <a:bodyPr/>
                    <a:lstStyle/>
                    <a:p>
                      <a:r>
                        <a:rPr lang="en-US" sz="1600" b="1" dirty="0">
                          <a:latin typeface="Century Gothic" charset="0"/>
                          <a:ea typeface="Century Gothic" charset="0"/>
                          <a:cs typeface="Century Gothic" charset="0"/>
                        </a:rPr>
                        <a:t> MEDICARE</a:t>
                      </a:r>
                      <a:r>
                        <a:rPr lang="en-US" sz="1600" b="1" baseline="0" dirty="0">
                          <a:latin typeface="Century Gothic" charset="0"/>
                          <a:ea typeface="Century Gothic" charset="0"/>
                          <a:cs typeface="Century Gothic" charset="0"/>
                        </a:rPr>
                        <a:t> PAYS</a:t>
                      </a:r>
                      <a:endParaRPr lang="en-US" sz="1600" b="1" dirty="0">
                        <a:latin typeface="Century Gothic" charset="0"/>
                        <a:ea typeface="Century Gothic" charset="0"/>
                        <a:cs typeface="Century Gothic" charset="0"/>
                      </a:endParaRPr>
                    </a:p>
                  </a:txBody>
                  <a:tcPr anchor="ctr">
                    <a:solidFill>
                      <a:srgbClr val="003C4B"/>
                    </a:solidFill>
                  </a:tcPr>
                </a:tc>
                <a:tc>
                  <a:txBody>
                    <a:bodyPr/>
                    <a:lstStyle/>
                    <a:p>
                      <a:r>
                        <a:rPr lang="en-US" sz="1600" b="1" dirty="0">
                          <a:latin typeface="Century Gothic" charset="0"/>
                          <a:ea typeface="Century Gothic" charset="0"/>
                          <a:cs typeface="Century Gothic" charset="0"/>
                        </a:rPr>
                        <a:t> YOUR COST SHARE</a:t>
                      </a:r>
                    </a:p>
                  </a:txBody>
                  <a:tcPr anchor="ctr">
                    <a:solidFill>
                      <a:srgbClr val="003C4B"/>
                    </a:solidFill>
                  </a:tcPr>
                </a:tc>
                <a:extLst>
                  <a:ext uri="{0D108BD9-81ED-4DB2-BD59-A6C34878D82A}">
                    <a16:rowId xmlns:a16="http://schemas.microsoft.com/office/drawing/2014/main" val="10000"/>
                  </a:ext>
                </a:extLst>
              </a:tr>
              <a:tr h="1052714">
                <a:tc>
                  <a:txBody>
                    <a:bodyPr/>
                    <a:lstStyle/>
                    <a:p>
                      <a:r>
                        <a:rPr lang="en-US" sz="1200" b="0" i="0" u="none" strike="noStrike" kern="1200" baseline="0" dirty="0">
                          <a:solidFill>
                            <a:srgbClr val="53565A"/>
                          </a:solidFill>
                          <a:latin typeface="+mn-lt"/>
                          <a:ea typeface="+mn-ea"/>
                          <a:cs typeface="+mn-cs"/>
                        </a:rPr>
                        <a:t> </a:t>
                      </a:r>
                      <a:r>
                        <a:rPr lang="en-US" sz="1600" b="1" i="0" u="none" strike="noStrike" kern="1200" baseline="0" dirty="0">
                          <a:solidFill>
                            <a:srgbClr val="53565A"/>
                          </a:solidFill>
                          <a:latin typeface="Century Gothic" charset="0"/>
                          <a:ea typeface="Century Gothic" charset="0"/>
                          <a:cs typeface="Century Gothic" charset="0"/>
                        </a:rPr>
                        <a:t>80% </a:t>
                      </a:r>
                      <a:r>
                        <a:rPr lang="en-US" sz="1600" b="0" i="0" u="none" strike="noStrike" kern="1200" baseline="0" dirty="0">
                          <a:solidFill>
                            <a:srgbClr val="53565A"/>
                          </a:solidFill>
                          <a:latin typeface="Century Gothic" charset="0"/>
                          <a:ea typeface="Century Gothic" charset="0"/>
                          <a:cs typeface="Century Gothic" charset="0"/>
                        </a:rPr>
                        <a:t>of the  approved amount</a:t>
                      </a:r>
                      <a:endParaRPr lang="en-US" sz="1600" b="0" dirty="0">
                        <a:solidFill>
                          <a:srgbClr val="53565A"/>
                        </a:solidFill>
                        <a:latin typeface="Century Gothic" charset="0"/>
                        <a:ea typeface="Century Gothic" charset="0"/>
                        <a:cs typeface="Century Gothic" charset="0"/>
                      </a:endParaRPr>
                    </a:p>
                  </a:txBody>
                  <a:tcPr anchor="ctr">
                    <a:lnR w="6350" cap="flat" cmpd="sng" algn="ctr">
                      <a:solidFill>
                        <a:schemeClr val="tx1"/>
                      </a:solidFill>
                      <a:prstDash val="solid"/>
                      <a:round/>
                      <a:headEnd type="none" w="med" len="med"/>
                      <a:tailEnd type="none" w="med" len="med"/>
                    </a:lnR>
                    <a:solidFill>
                      <a:schemeClr val="bg1"/>
                    </a:solidFill>
                  </a:tcPr>
                </a:tc>
                <a:tc>
                  <a:txBody>
                    <a:bodyPr/>
                    <a:lstStyle/>
                    <a:p>
                      <a:pPr marL="182880" marR="0" indent="-18288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b="1" dirty="0">
                          <a:solidFill>
                            <a:srgbClr val="53565A"/>
                          </a:solidFill>
                          <a:latin typeface="Century Gothic" charset="0"/>
                          <a:ea typeface="Century Gothic" charset="0"/>
                          <a:cs typeface="Century Gothic" charset="0"/>
                        </a:rPr>
                        <a:t>20% </a:t>
                      </a:r>
                      <a:r>
                        <a:rPr lang="en-US" sz="1600" b="0" dirty="0">
                          <a:solidFill>
                            <a:srgbClr val="53565A"/>
                          </a:solidFill>
                          <a:latin typeface="Century Gothic" charset="0"/>
                          <a:ea typeface="Century Gothic" charset="0"/>
                          <a:cs typeface="Century Gothic" charset="0"/>
                        </a:rPr>
                        <a:t>of the approved amount</a:t>
                      </a:r>
                      <a:endParaRPr lang="en-US" sz="1600" b="0" i="0" u="none" strike="noStrike" kern="1200" baseline="0" dirty="0">
                        <a:solidFill>
                          <a:srgbClr val="53565A"/>
                        </a:solidFill>
                        <a:latin typeface="Century Gothic" charset="0"/>
                        <a:ea typeface="Century Gothic" charset="0"/>
                        <a:cs typeface="Century Gothic" charset="0"/>
                      </a:endParaRPr>
                    </a:p>
                    <a:p>
                      <a:pPr marL="182880" marR="0" indent="-18288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b="1" i="0" u="none" strike="noStrike" kern="1200" baseline="0" dirty="0">
                          <a:solidFill>
                            <a:srgbClr val="53565A"/>
                          </a:solidFill>
                          <a:latin typeface="Century Gothic" charset="0"/>
                          <a:ea typeface="Century Gothic" charset="0"/>
                          <a:cs typeface="Century Gothic" charset="0"/>
                        </a:rPr>
                        <a:t>$233 </a:t>
                      </a:r>
                      <a:r>
                        <a:rPr lang="en-US" sz="1600" b="0" i="0" u="none" strike="noStrike" kern="1200" baseline="0" dirty="0">
                          <a:solidFill>
                            <a:srgbClr val="53565A"/>
                          </a:solidFill>
                          <a:latin typeface="Century Gothic" charset="0"/>
                          <a:ea typeface="Century Gothic" charset="0"/>
                          <a:cs typeface="Century Gothic" charset="0"/>
                        </a:rPr>
                        <a:t>deductible per calendar year</a:t>
                      </a:r>
                    </a:p>
                  </a:txBody>
                  <a:tcPr anchor="ctr">
                    <a:lnL w="635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bl>
          </a:graphicData>
        </a:graphic>
      </p:graphicFrame>
      <p:sp>
        <p:nvSpPr>
          <p:cNvPr id="10" name="Title 1">
            <a:extLst>
              <a:ext uri="{FF2B5EF4-FFF2-40B4-BE49-F238E27FC236}">
                <a16:creationId xmlns:a16="http://schemas.microsoft.com/office/drawing/2014/main" id="{0E166A2E-36B2-4D41-814A-D0869652D6A7}"/>
              </a:ext>
            </a:extLst>
          </p:cNvPr>
          <p:cNvSpPr>
            <a:spLocks noGrp="1"/>
          </p:cNvSpPr>
          <p:nvPr>
            <p:ph type="title"/>
          </p:nvPr>
        </p:nvSpPr>
        <p:spPr>
          <a:xfrm>
            <a:off x="571500" y="326461"/>
            <a:ext cx="6261100" cy="1286291"/>
          </a:xfrm>
        </p:spPr>
        <p:txBody>
          <a:bodyPr>
            <a:normAutofit/>
          </a:bodyPr>
          <a:lstStyle/>
          <a:p>
            <a:r>
              <a:rPr lang="en-US" sz="3400" b="1" dirty="0">
                <a:solidFill>
                  <a:srgbClr val="007791"/>
                </a:solidFill>
              </a:rPr>
              <a:t>Samples of Medicare Costs – </a:t>
            </a:r>
            <a:r>
              <a:rPr lang="en-US" sz="3400" dirty="0">
                <a:solidFill>
                  <a:srgbClr val="007791"/>
                </a:solidFill>
              </a:rPr>
              <a:t>Care under Part B</a:t>
            </a:r>
          </a:p>
        </p:txBody>
      </p:sp>
      <p:sp>
        <p:nvSpPr>
          <p:cNvPr id="11" name="TextBox 10">
            <a:extLst>
              <a:ext uri="{FF2B5EF4-FFF2-40B4-BE49-F238E27FC236}">
                <a16:creationId xmlns:a16="http://schemas.microsoft.com/office/drawing/2014/main" id="{82450DA7-FFE1-DD43-8D1E-F13F932A100B}"/>
              </a:ext>
            </a:extLst>
          </p:cNvPr>
          <p:cNvSpPr txBox="1"/>
          <p:nvPr/>
        </p:nvSpPr>
        <p:spPr>
          <a:xfrm rot="16200000">
            <a:off x="-712600" y="1242686"/>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12" name="Picture 11">
            <a:extLst>
              <a:ext uri="{FF2B5EF4-FFF2-40B4-BE49-F238E27FC236}">
                <a16:creationId xmlns:a16="http://schemas.microsoft.com/office/drawing/2014/main" id="{018118C2-98D9-FA40-A270-E6B4B3CDD24F}"/>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14" name="Rectangle 13">
            <a:extLst>
              <a:ext uri="{FF2B5EF4-FFF2-40B4-BE49-F238E27FC236}">
                <a16:creationId xmlns:a16="http://schemas.microsoft.com/office/drawing/2014/main" id="{24F0077B-AF57-9E42-912B-9510E337966B}"/>
              </a:ext>
            </a:extLst>
          </p:cNvPr>
          <p:cNvSpPr/>
          <p:nvPr/>
        </p:nvSpPr>
        <p:spPr>
          <a:xfrm>
            <a:off x="3051457" y="4426261"/>
            <a:ext cx="7439788" cy="950197"/>
          </a:xfrm>
          <a:prstGeom prst="rect">
            <a:avLst/>
          </a:prstGeom>
        </p:spPr>
        <p:txBody>
          <a:bodyPr wrap="square">
            <a:spAutoFit/>
          </a:bodyPr>
          <a:lstStyle/>
          <a:p>
            <a:pPr marL="0" lvl="2">
              <a:lnSpc>
                <a:spcPct val="120000"/>
              </a:lnSpc>
            </a:pPr>
            <a:r>
              <a:rPr lang="en-US" sz="1600" dirty="0">
                <a:solidFill>
                  <a:srgbClr val="53565A"/>
                </a:solidFill>
                <a:latin typeface="Century Gothic" charset="0"/>
                <a:ea typeface="Century Gothic" charset="0"/>
                <a:cs typeface="Century Gothic" charset="0"/>
              </a:rPr>
              <a:t>These costs are in addition to the monthly Medicare Part B premium, which you will need to pay. </a:t>
            </a:r>
            <a:r>
              <a:rPr lang="en-US" sz="1600" b="1" dirty="0">
                <a:solidFill>
                  <a:srgbClr val="53565A"/>
                </a:solidFill>
                <a:latin typeface="Century Gothic" charset="0"/>
                <a:ea typeface="Century Gothic" charset="0"/>
                <a:cs typeface="Century Gothic" charset="0"/>
              </a:rPr>
              <a:t>A Medicare supplement plan may help cover some or all of these costs.</a:t>
            </a:r>
            <a:endParaRPr lang="en-US" sz="1600" dirty="0">
              <a:solidFill>
                <a:srgbClr val="53565A"/>
              </a:solidFill>
              <a:latin typeface="Century Gothic" charset="0"/>
              <a:ea typeface="Century Gothic" charset="0"/>
              <a:cs typeface="Century Gothic" charset="0"/>
            </a:endParaRPr>
          </a:p>
        </p:txBody>
      </p:sp>
      <p:pic>
        <p:nvPicPr>
          <p:cNvPr id="16" name="Graphic 15" descr="Comment Important outline">
            <a:extLst>
              <a:ext uri="{FF2B5EF4-FFF2-40B4-BE49-F238E27FC236}">
                <a16:creationId xmlns:a16="http://schemas.microsoft.com/office/drawing/2014/main" id="{2176083D-BE6A-0647-B3FB-E6603E14C7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3641" y="4393603"/>
            <a:ext cx="621896" cy="621896"/>
          </a:xfrm>
          <a:prstGeom prst="rect">
            <a:avLst/>
          </a:prstGeom>
        </p:spPr>
      </p:pic>
    </p:spTree>
    <p:extLst>
      <p:ext uri="{BB962C8B-B14F-4D97-AF65-F5344CB8AC3E}">
        <p14:creationId xmlns:p14="http://schemas.microsoft.com/office/powerpoint/2010/main" val="107856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0DFB6-35ED-C84A-BD5E-CC630A17B05F}"/>
              </a:ext>
            </a:extLst>
          </p:cNvPr>
          <p:cNvSpPr/>
          <p:nvPr/>
        </p:nvSpPr>
        <p:spPr>
          <a:xfrm>
            <a:off x="0" y="0"/>
            <a:ext cx="12192000" cy="6875996"/>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A708BD8-9D59-1540-9E58-B975B7E81F2F}"/>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4" name="Title 1">
            <a:extLst>
              <a:ext uri="{FF2B5EF4-FFF2-40B4-BE49-F238E27FC236}">
                <a16:creationId xmlns:a16="http://schemas.microsoft.com/office/drawing/2014/main" id="{28C2F875-CDE8-9F47-92D3-057BD190580C}"/>
              </a:ext>
            </a:extLst>
          </p:cNvPr>
          <p:cNvSpPr>
            <a:spLocks noGrp="1"/>
          </p:cNvSpPr>
          <p:nvPr>
            <p:ph type="title"/>
          </p:nvPr>
        </p:nvSpPr>
        <p:spPr>
          <a:xfrm>
            <a:off x="887898" y="2971440"/>
            <a:ext cx="4381933" cy="743651"/>
          </a:xfrm>
        </p:spPr>
        <p:txBody>
          <a:bodyPr>
            <a:normAutofit/>
          </a:bodyPr>
          <a:lstStyle/>
          <a:p>
            <a:r>
              <a:rPr lang="en-US" sz="3000" b="1" dirty="0">
                <a:solidFill>
                  <a:srgbClr val="007791"/>
                </a:solidFill>
                <a:latin typeface="Century Gothic" panose="020B0502020202020204" pitchFamily="34" charset="0"/>
              </a:rPr>
              <a:t>Medicare Supplement</a:t>
            </a:r>
          </a:p>
        </p:txBody>
      </p:sp>
      <p:sp>
        <p:nvSpPr>
          <p:cNvPr id="2" name="TextBox 1">
            <a:extLst>
              <a:ext uri="{FF2B5EF4-FFF2-40B4-BE49-F238E27FC236}">
                <a16:creationId xmlns:a16="http://schemas.microsoft.com/office/drawing/2014/main" id="{D2824C45-7057-9140-B269-AB14A0BA475B}"/>
              </a:ext>
            </a:extLst>
          </p:cNvPr>
          <p:cNvSpPr txBox="1"/>
          <p:nvPr/>
        </p:nvSpPr>
        <p:spPr>
          <a:xfrm>
            <a:off x="5548106" y="2881601"/>
            <a:ext cx="1283428" cy="923330"/>
          </a:xfrm>
          <a:prstGeom prst="rect">
            <a:avLst/>
          </a:prstGeom>
          <a:noFill/>
        </p:spPr>
        <p:txBody>
          <a:bodyPr wrap="square" rtlCol="0">
            <a:spAutoFit/>
          </a:bodyPr>
          <a:lstStyle/>
          <a:p>
            <a:r>
              <a:rPr lang="en-US" sz="5400" b="1" dirty="0">
                <a:solidFill>
                  <a:srgbClr val="003B4D"/>
                </a:solidFill>
                <a:latin typeface="Century Gothic" panose="020B0502020202020204" pitchFamily="34" charset="0"/>
              </a:rPr>
              <a:t>VS</a:t>
            </a:r>
          </a:p>
        </p:txBody>
      </p:sp>
      <p:sp>
        <p:nvSpPr>
          <p:cNvPr id="6" name="Title 1">
            <a:extLst>
              <a:ext uri="{FF2B5EF4-FFF2-40B4-BE49-F238E27FC236}">
                <a16:creationId xmlns:a16="http://schemas.microsoft.com/office/drawing/2014/main" id="{C3ECD01E-5F2A-424A-9148-4552911EB4A0}"/>
              </a:ext>
            </a:extLst>
          </p:cNvPr>
          <p:cNvSpPr txBox="1">
            <a:spLocks/>
          </p:cNvSpPr>
          <p:nvPr/>
        </p:nvSpPr>
        <p:spPr>
          <a:xfrm>
            <a:off x="7086660" y="2971440"/>
            <a:ext cx="4381933" cy="743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03C4C"/>
                </a:solidFill>
                <a:latin typeface="Century Gothic" charset="0"/>
                <a:ea typeface="Century Gothic" charset="0"/>
                <a:cs typeface="Century Gothic" charset="0"/>
              </a:defRPr>
            </a:lvl1pPr>
          </a:lstStyle>
          <a:p>
            <a:r>
              <a:rPr lang="en-US" sz="3000" b="1" dirty="0">
                <a:solidFill>
                  <a:srgbClr val="007791"/>
                </a:solidFill>
                <a:latin typeface="Century Gothic" panose="020B0502020202020204" pitchFamily="34" charset="0"/>
              </a:rPr>
              <a:t>Medicare Advantage</a:t>
            </a:r>
          </a:p>
        </p:txBody>
      </p:sp>
      <p:pic>
        <p:nvPicPr>
          <p:cNvPr id="5" name="Picture 4" descr="Icon&#10;&#10;Description automatically generated">
            <a:extLst>
              <a:ext uri="{FF2B5EF4-FFF2-40B4-BE49-F238E27FC236}">
                <a16:creationId xmlns:a16="http://schemas.microsoft.com/office/drawing/2014/main" id="{CF421C23-3F54-CD4B-8100-A578FD115ACC}"/>
              </a:ext>
            </a:extLst>
          </p:cNvPr>
          <p:cNvPicPr>
            <a:picLocks noChangeAspect="1"/>
          </p:cNvPicPr>
          <p:nvPr/>
        </p:nvPicPr>
        <p:blipFill>
          <a:blip r:embed="rId4"/>
          <a:stretch>
            <a:fillRect/>
          </a:stretch>
        </p:blipFill>
        <p:spPr>
          <a:xfrm>
            <a:off x="1076980" y="4027991"/>
            <a:ext cx="10038040" cy="1724628"/>
          </a:xfrm>
          <a:prstGeom prst="rect">
            <a:avLst/>
          </a:prstGeom>
        </p:spPr>
      </p:pic>
      <p:pic>
        <p:nvPicPr>
          <p:cNvPr id="14" name="Picture 13">
            <a:extLst>
              <a:ext uri="{FF2B5EF4-FFF2-40B4-BE49-F238E27FC236}">
                <a16:creationId xmlns:a16="http://schemas.microsoft.com/office/drawing/2014/main" id="{DA4324DF-21FB-C045-84A8-62B270B1A4AC}"/>
              </a:ext>
            </a:extLst>
          </p:cNvPr>
          <p:cNvPicPr>
            <a:picLocks noChangeAspect="1"/>
          </p:cNvPicPr>
          <p:nvPr/>
        </p:nvPicPr>
        <p:blipFill>
          <a:blip r:embed="rId5"/>
          <a:stretch>
            <a:fillRect/>
          </a:stretch>
        </p:blipFill>
        <p:spPr>
          <a:xfrm>
            <a:off x="5098465" y="1110342"/>
            <a:ext cx="1995071" cy="1381203"/>
          </a:xfrm>
          <a:prstGeom prst="rect">
            <a:avLst/>
          </a:prstGeom>
        </p:spPr>
      </p:pic>
      <p:sp>
        <p:nvSpPr>
          <p:cNvPr id="15" name="TextBox 14">
            <a:extLst>
              <a:ext uri="{FF2B5EF4-FFF2-40B4-BE49-F238E27FC236}">
                <a16:creationId xmlns:a16="http://schemas.microsoft.com/office/drawing/2014/main" id="{D991D527-6E81-1041-8BDF-3DED7B6879FB}"/>
              </a:ext>
            </a:extLst>
          </p:cNvPr>
          <p:cNvSpPr txBox="1"/>
          <p:nvPr/>
        </p:nvSpPr>
        <p:spPr>
          <a:xfrm rot="16200000">
            <a:off x="-712600" y="1242686"/>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Tree>
    <p:extLst>
      <p:ext uri="{BB962C8B-B14F-4D97-AF65-F5344CB8AC3E}">
        <p14:creationId xmlns:p14="http://schemas.microsoft.com/office/powerpoint/2010/main" val="77940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8E2047-8C8B-B642-88BE-B6D0C18A2B40}"/>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0398" y="1137424"/>
            <a:ext cx="2878608" cy="1377176"/>
          </a:xfrm>
        </p:spPr>
        <p:txBody>
          <a:bodyPr>
            <a:normAutofit/>
          </a:bodyPr>
          <a:lstStyle/>
          <a:p>
            <a:r>
              <a:rPr lang="en-US" sz="4400" b="1" dirty="0">
                <a:solidFill>
                  <a:srgbClr val="007791"/>
                </a:solidFill>
                <a:latin typeface="Century Gothic" panose="020B0502020202020204" pitchFamily="34" charset="0"/>
              </a:rPr>
              <a:t>Medicare Choices</a:t>
            </a:r>
          </a:p>
        </p:txBody>
      </p:sp>
      <p:sp>
        <p:nvSpPr>
          <p:cNvPr id="4" name="TextBox 3">
            <a:extLst>
              <a:ext uri="{FF2B5EF4-FFF2-40B4-BE49-F238E27FC236}">
                <a16:creationId xmlns:a16="http://schemas.microsoft.com/office/drawing/2014/main" id="{15B58E30-4E53-514F-A1B6-78476F309072}"/>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8" name="Picture 7">
            <a:extLst>
              <a:ext uri="{FF2B5EF4-FFF2-40B4-BE49-F238E27FC236}">
                <a16:creationId xmlns:a16="http://schemas.microsoft.com/office/drawing/2014/main" id="{673A2209-605D-AC4B-8185-CB380E7BE577}"/>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11" name="Rectangle 10">
            <a:extLst>
              <a:ext uri="{FF2B5EF4-FFF2-40B4-BE49-F238E27FC236}">
                <a16:creationId xmlns:a16="http://schemas.microsoft.com/office/drawing/2014/main" id="{571C4800-ABAE-774C-9C88-72D1DB384F4D}"/>
              </a:ext>
            </a:extLst>
          </p:cNvPr>
          <p:cNvSpPr/>
          <p:nvPr/>
        </p:nvSpPr>
        <p:spPr>
          <a:xfrm>
            <a:off x="1168040" y="26285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Graphical user interface, application&#10;&#10;Description automatically generated">
            <a:extLst>
              <a:ext uri="{FF2B5EF4-FFF2-40B4-BE49-F238E27FC236}">
                <a16:creationId xmlns:a16="http://schemas.microsoft.com/office/drawing/2014/main" id="{3F4D3565-3D3E-114B-ADBF-2E4A6C637BF4}"/>
              </a:ext>
            </a:extLst>
          </p:cNvPr>
          <p:cNvPicPr>
            <a:picLocks noChangeAspect="1"/>
          </p:cNvPicPr>
          <p:nvPr/>
        </p:nvPicPr>
        <p:blipFill>
          <a:blip r:embed="rId4"/>
          <a:stretch>
            <a:fillRect/>
          </a:stretch>
        </p:blipFill>
        <p:spPr>
          <a:xfrm>
            <a:off x="3581399" y="1232396"/>
            <a:ext cx="8262578" cy="4726195"/>
          </a:xfrm>
          <a:prstGeom prst="rect">
            <a:avLst/>
          </a:prstGeom>
        </p:spPr>
      </p:pic>
    </p:spTree>
    <p:extLst>
      <p:ext uri="{BB962C8B-B14F-4D97-AF65-F5344CB8AC3E}">
        <p14:creationId xmlns:p14="http://schemas.microsoft.com/office/powerpoint/2010/main" val="135244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1C1A08-3D68-7D46-8EA8-2CBABE280332}"/>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DDBE807-3C3C-F245-ABE8-6F805CCCFD5E}"/>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7" name="TextBox 6">
            <a:extLst>
              <a:ext uri="{FF2B5EF4-FFF2-40B4-BE49-F238E27FC236}">
                <a16:creationId xmlns:a16="http://schemas.microsoft.com/office/drawing/2014/main" id="{C4ED0675-AEE4-4D4C-9E13-364000AF3481}"/>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8" name="Rectangle 7">
            <a:extLst>
              <a:ext uri="{FF2B5EF4-FFF2-40B4-BE49-F238E27FC236}">
                <a16:creationId xmlns:a16="http://schemas.microsoft.com/office/drawing/2014/main" id="{8401C67B-CF90-1146-AF08-D5EDE72781EA}"/>
              </a:ext>
            </a:extLst>
          </p:cNvPr>
          <p:cNvSpPr/>
          <p:nvPr/>
        </p:nvSpPr>
        <p:spPr>
          <a:xfrm>
            <a:off x="1168040" y="26285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7396" y="1012703"/>
            <a:ext cx="3680012" cy="1594079"/>
          </a:xfrm>
        </p:spPr>
        <p:txBody>
          <a:bodyPr>
            <a:normAutofit/>
          </a:bodyPr>
          <a:lstStyle/>
          <a:p>
            <a:r>
              <a:rPr lang="en-US" sz="4400" b="1" dirty="0">
                <a:solidFill>
                  <a:srgbClr val="007791"/>
                </a:solidFill>
                <a:latin typeface="Century Gothic" panose="020B0502020202020204" pitchFamily="34" charset="0"/>
              </a:rPr>
              <a:t>Medicare</a:t>
            </a:r>
            <a:br>
              <a:rPr lang="en-US" sz="4400" b="1" dirty="0">
                <a:solidFill>
                  <a:srgbClr val="007791"/>
                </a:solidFill>
                <a:latin typeface="Century Gothic" panose="020B0502020202020204" pitchFamily="34" charset="0"/>
              </a:rPr>
            </a:br>
            <a:r>
              <a:rPr lang="en-US" sz="4400" b="1" dirty="0">
                <a:solidFill>
                  <a:srgbClr val="007791"/>
                </a:solidFill>
                <a:latin typeface="Century Gothic" panose="020B0502020202020204" pitchFamily="34" charset="0"/>
              </a:rPr>
              <a:t>Supplement</a:t>
            </a:r>
          </a:p>
        </p:txBody>
      </p:sp>
      <p:sp>
        <p:nvSpPr>
          <p:cNvPr id="3" name="Content Placeholder 2"/>
          <p:cNvSpPr>
            <a:spLocks noGrp="1"/>
          </p:cNvSpPr>
          <p:nvPr>
            <p:ph idx="4294967295"/>
          </p:nvPr>
        </p:nvSpPr>
        <p:spPr>
          <a:xfrm>
            <a:off x="7525511" y="1135150"/>
            <a:ext cx="4396524" cy="563464"/>
          </a:xfrm>
        </p:spPr>
        <p:txBody>
          <a:bodyPr>
            <a:normAutofit/>
          </a:bodyPr>
          <a:lstStyle/>
          <a:p>
            <a:pPr marL="0" indent="0">
              <a:lnSpc>
                <a:spcPct val="100000"/>
              </a:lnSpc>
              <a:buNone/>
            </a:pPr>
            <a:r>
              <a:rPr lang="en-US" sz="2000" b="1" dirty="0">
                <a:solidFill>
                  <a:srgbClr val="007791"/>
                </a:solidFill>
              </a:rPr>
              <a:t>You’re eligible if you</a:t>
            </a:r>
            <a:r>
              <a:rPr lang="en-US" sz="2000" b="1" spc="-150" dirty="0">
                <a:solidFill>
                  <a:srgbClr val="007791"/>
                </a:solidFill>
              </a:rPr>
              <a:t> </a:t>
            </a:r>
            <a:r>
              <a:rPr lang="en-US" sz="2000" b="1" dirty="0">
                <a:solidFill>
                  <a:srgbClr val="007791"/>
                </a:solidFill>
              </a:rPr>
              <a:t>are :</a:t>
            </a:r>
          </a:p>
        </p:txBody>
      </p:sp>
      <p:sp>
        <p:nvSpPr>
          <p:cNvPr id="10" name="Rectangle 9">
            <a:extLst>
              <a:ext uri="{FF2B5EF4-FFF2-40B4-BE49-F238E27FC236}">
                <a16:creationId xmlns:a16="http://schemas.microsoft.com/office/drawing/2014/main" id="{0D1A3364-8B81-414D-B577-34ABFA308BD3}"/>
              </a:ext>
            </a:extLst>
          </p:cNvPr>
          <p:cNvSpPr/>
          <p:nvPr/>
        </p:nvSpPr>
        <p:spPr>
          <a:xfrm>
            <a:off x="4585383" y="5234657"/>
            <a:ext cx="7056492" cy="843116"/>
          </a:xfrm>
          <a:prstGeom prst="rect">
            <a:avLst/>
          </a:prstGeom>
        </p:spPr>
        <p:txBody>
          <a:bodyPr wrap="square">
            <a:spAutoFit/>
          </a:bodyPr>
          <a:lstStyle/>
          <a:p>
            <a:pPr>
              <a:lnSpc>
                <a:spcPct val="120000"/>
              </a:lnSpc>
            </a:pPr>
            <a:r>
              <a:rPr lang="en-US" sz="1400" dirty="0">
                <a:solidFill>
                  <a:srgbClr val="003C4B"/>
                </a:solidFill>
                <a:latin typeface="Century Gothic" panose="020B0502020202020204" pitchFamily="34" charset="0"/>
              </a:rPr>
              <a:t>If you are eligible for Medicare due to End-Stage Renal Disease (ESRD), </a:t>
            </a:r>
          </a:p>
          <a:p>
            <a:pPr>
              <a:lnSpc>
                <a:spcPct val="120000"/>
              </a:lnSpc>
            </a:pPr>
            <a:r>
              <a:rPr lang="en-US" sz="1400" dirty="0">
                <a:solidFill>
                  <a:srgbClr val="003C4B"/>
                </a:solidFill>
                <a:latin typeface="Century Gothic" panose="020B0502020202020204" pitchFamily="34" charset="0"/>
              </a:rPr>
              <a:t>please review the Choosing a Medigap Policy: </a:t>
            </a:r>
            <a:r>
              <a:rPr lang="en-US" sz="1400" dirty="0">
                <a:solidFill>
                  <a:srgbClr val="003C4B"/>
                </a:solidFill>
                <a:latin typeface="Century Gothic" panose="020B0502020202020204" pitchFamily="34" charset="0"/>
                <a:hlinkClick r:id="rId4">
                  <a:extLst>
                    <a:ext uri="{A12FA001-AC4F-418D-AE19-62706E023703}">
                      <ahyp:hlinkClr xmlns:ahyp="http://schemas.microsoft.com/office/drawing/2018/hyperlinkcolor" val="tx"/>
                    </a:ext>
                  </a:extLst>
                </a:hlinkClick>
              </a:rPr>
              <a:t>A Guide to Health Insurance for People with Medicare</a:t>
            </a:r>
            <a:r>
              <a:rPr lang="en-US" sz="1400" dirty="0">
                <a:solidFill>
                  <a:srgbClr val="003C4B"/>
                </a:solidFill>
                <a:latin typeface="Century Gothic" panose="020B0502020202020204" pitchFamily="34" charset="0"/>
              </a:rPr>
              <a:t> for eligibility information.</a:t>
            </a:r>
          </a:p>
        </p:txBody>
      </p:sp>
      <p:sp>
        <p:nvSpPr>
          <p:cNvPr id="12" name="Rectangle 11">
            <a:extLst>
              <a:ext uri="{FF2B5EF4-FFF2-40B4-BE49-F238E27FC236}">
                <a16:creationId xmlns:a16="http://schemas.microsoft.com/office/drawing/2014/main" id="{7070BB8D-5B3B-C844-8B30-57E1FFBA4C5F}"/>
              </a:ext>
            </a:extLst>
          </p:cNvPr>
          <p:cNvSpPr/>
          <p:nvPr/>
        </p:nvSpPr>
        <p:spPr>
          <a:xfrm>
            <a:off x="7559575" y="2264317"/>
            <a:ext cx="1997020" cy="1101648"/>
          </a:xfrm>
          <a:prstGeom prst="rect">
            <a:avLst/>
          </a:prstGeom>
        </p:spPr>
        <p:txBody>
          <a:bodyPr wrap="square">
            <a:spAutoFit/>
          </a:bodyPr>
          <a:lstStyle/>
          <a:p>
            <a:pPr>
              <a:lnSpc>
                <a:spcPct val="120000"/>
              </a:lnSpc>
            </a:pPr>
            <a:r>
              <a:rPr lang="en-US" sz="1400" dirty="0">
                <a:solidFill>
                  <a:srgbClr val="53565A"/>
                </a:solidFill>
                <a:latin typeface="Century Gothic" panose="020B0502020202020204" pitchFamily="34" charset="0"/>
              </a:rPr>
              <a:t>Enrolled in Medicare Parts A and B at the time your coverage begins</a:t>
            </a:r>
          </a:p>
        </p:txBody>
      </p:sp>
      <p:sp>
        <p:nvSpPr>
          <p:cNvPr id="13" name="TextBox 12">
            <a:extLst>
              <a:ext uri="{FF2B5EF4-FFF2-40B4-BE49-F238E27FC236}">
                <a16:creationId xmlns:a16="http://schemas.microsoft.com/office/drawing/2014/main" id="{8C813383-5E40-4E41-B0AF-7E80184CDBF8}"/>
              </a:ext>
            </a:extLst>
          </p:cNvPr>
          <p:cNvSpPr txBox="1"/>
          <p:nvPr/>
        </p:nvSpPr>
        <p:spPr>
          <a:xfrm>
            <a:off x="7559575" y="1633653"/>
            <a:ext cx="1092820" cy="707886"/>
          </a:xfrm>
          <a:prstGeom prst="rect">
            <a:avLst/>
          </a:prstGeom>
          <a:noFill/>
        </p:spPr>
        <p:txBody>
          <a:bodyPr wrap="square" rtlCol="0">
            <a:spAutoFit/>
          </a:bodyPr>
          <a:lstStyle/>
          <a:p>
            <a:r>
              <a:rPr lang="en-US" sz="4000" b="1" dirty="0">
                <a:solidFill>
                  <a:srgbClr val="003C4B"/>
                </a:solidFill>
                <a:latin typeface="Century Gothic" panose="020B0502020202020204" pitchFamily="34" charset="0"/>
              </a:rPr>
              <a:t>01</a:t>
            </a:r>
          </a:p>
        </p:txBody>
      </p:sp>
      <p:sp>
        <p:nvSpPr>
          <p:cNvPr id="14" name="Rectangle 13">
            <a:extLst>
              <a:ext uri="{FF2B5EF4-FFF2-40B4-BE49-F238E27FC236}">
                <a16:creationId xmlns:a16="http://schemas.microsoft.com/office/drawing/2014/main" id="{B2BA019E-59FD-6641-9E24-898D50D99FE2}"/>
              </a:ext>
            </a:extLst>
          </p:cNvPr>
          <p:cNvSpPr/>
          <p:nvPr/>
        </p:nvSpPr>
        <p:spPr>
          <a:xfrm>
            <a:off x="9715215" y="2264316"/>
            <a:ext cx="2206820" cy="843116"/>
          </a:xfrm>
          <a:prstGeom prst="rect">
            <a:avLst/>
          </a:prstGeom>
        </p:spPr>
        <p:txBody>
          <a:bodyPr wrap="square">
            <a:spAutoFit/>
          </a:bodyPr>
          <a:lstStyle/>
          <a:p>
            <a:pPr>
              <a:lnSpc>
                <a:spcPct val="120000"/>
              </a:lnSpc>
            </a:pPr>
            <a:r>
              <a:rPr lang="en-US" sz="1400" dirty="0">
                <a:solidFill>
                  <a:srgbClr val="53565A"/>
                </a:solidFill>
                <a:latin typeface="Century Gothic" panose="020B0502020202020204" pitchFamily="34" charset="0"/>
              </a:rPr>
              <a:t>A resident of the state in which you are applying for coverage</a:t>
            </a:r>
          </a:p>
        </p:txBody>
      </p:sp>
      <p:sp>
        <p:nvSpPr>
          <p:cNvPr id="15" name="TextBox 14">
            <a:extLst>
              <a:ext uri="{FF2B5EF4-FFF2-40B4-BE49-F238E27FC236}">
                <a16:creationId xmlns:a16="http://schemas.microsoft.com/office/drawing/2014/main" id="{5E8AC7E3-5143-AE41-86DA-6C2E4A1CB865}"/>
              </a:ext>
            </a:extLst>
          </p:cNvPr>
          <p:cNvSpPr txBox="1"/>
          <p:nvPr/>
        </p:nvSpPr>
        <p:spPr>
          <a:xfrm>
            <a:off x="9711760" y="1622502"/>
            <a:ext cx="1092820" cy="707886"/>
          </a:xfrm>
          <a:prstGeom prst="rect">
            <a:avLst/>
          </a:prstGeom>
          <a:noFill/>
        </p:spPr>
        <p:txBody>
          <a:bodyPr wrap="square" rtlCol="0">
            <a:spAutoFit/>
          </a:bodyPr>
          <a:lstStyle/>
          <a:p>
            <a:r>
              <a:rPr lang="en-US" sz="4000" b="1" dirty="0">
                <a:solidFill>
                  <a:srgbClr val="003C4B"/>
                </a:solidFill>
                <a:latin typeface="Century Gothic" panose="020B0502020202020204" pitchFamily="34" charset="0"/>
              </a:rPr>
              <a:t>02</a:t>
            </a:r>
          </a:p>
        </p:txBody>
      </p:sp>
      <p:sp>
        <p:nvSpPr>
          <p:cNvPr id="16" name="TextBox 15">
            <a:extLst>
              <a:ext uri="{FF2B5EF4-FFF2-40B4-BE49-F238E27FC236}">
                <a16:creationId xmlns:a16="http://schemas.microsoft.com/office/drawing/2014/main" id="{D85C9D02-FA91-BC43-9956-A242DCAE714A}"/>
              </a:ext>
            </a:extLst>
          </p:cNvPr>
          <p:cNvSpPr txBox="1"/>
          <p:nvPr/>
        </p:nvSpPr>
        <p:spPr>
          <a:xfrm>
            <a:off x="7574464" y="3523238"/>
            <a:ext cx="1092820" cy="707886"/>
          </a:xfrm>
          <a:prstGeom prst="rect">
            <a:avLst/>
          </a:prstGeom>
          <a:noFill/>
        </p:spPr>
        <p:txBody>
          <a:bodyPr wrap="square" rtlCol="0">
            <a:spAutoFit/>
          </a:bodyPr>
          <a:lstStyle/>
          <a:p>
            <a:r>
              <a:rPr lang="en-US" sz="4000" b="1" dirty="0">
                <a:solidFill>
                  <a:srgbClr val="003C4B"/>
                </a:solidFill>
                <a:latin typeface="Century Gothic" panose="020B0502020202020204" pitchFamily="34" charset="0"/>
              </a:rPr>
              <a:t>03</a:t>
            </a:r>
          </a:p>
        </p:txBody>
      </p:sp>
      <p:sp>
        <p:nvSpPr>
          <p:cNvPr id="17" name="Rectangle 16">
            <a:extLst>
              <a:ext uri="{FF2B5EF4-FFF2-40B4-BE49-F238E27FC236}">
                <a16:creationId xmlns:a16="http://schemas.microsoft.com/office/drawing/2014/main" id="{6CDABB84-F64A-BC4B-AE30-723F28B9A99F}"/>
              </a:ext>
            </a:extLst>
          </p:cNvPr>
          <p:cNvSpPr/>
          <p:nvPr/>
        </p:nvSpPr>
        <p:spPr>
          <a:xfrm>
            <a:off x="8309359" y="3578294"/>
            <a:ext cx="3452210" cy="584584"/>
          </a:xfrm>
          <a:prstGeom prst="rect">
            <a:avLst/>
          </a:prstGeom>
        </p:spPr>
        <p:txBody>
          <a:bodyPr wrap="square">
            <a:spAutoFit/>
          </a:bodyPr>
          <a:lstStyle/>
          <a:p>
            <a:pPr>
              <a:lnSpc>
                <a:spcPct val="120000"/>
              </a:lnSpc>
            </a:pPr>
            <a:r>
              <a:rPr lang="en-US" sz="1400" dirty="0">
                <a:solidFill>
                  <a:srgbClr val="53565A"/>
                </a:solidFill>
                <a:latin typeface="Century Gothic" panose="020B0502020202020204" pitchFamily="34" charset="0"/>
              </a:rPr>
              <a:t>Age 65 or older (or under age 65 with certain disabilities in some states)</a:t>
            </a:r>
          </a:p>
        </p:txBody>
      </p:sp>
      <p:pic>
        <p:nvPicPr>
          <p:cNvPr id="9" name="Graphic 8" descr="Folder Search outline">
            <a:extLst>
              <a:ext uri="{FF2B5EF4-FFF2-40B4-BE49-F238E27FC236}">
                <a16:creationId xmlns:a16="http://schemas.microsoft.com/office/drawing/2014/main" id="{0F51E2A3-80D1-AA40-B1B2-66B683DB4D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1438" y="5244352"/>
            <a:ext cx="648049" cy="648049"/>
          </a:xfrm>
          <a:prstGeom prst="rect">
            <a:avLst/>
          </a:prstGeom>
        </p:spPr>
      </p:pic>
      <p:pic>
        <p:nvPicPr>
          <p:cNvPr id="11" name="Picture 10" descr="A picture containing person, indoor, computer&#10;&#10;Description automatically generated">
            <a:extLst>
              <a:ext uri="{FF2B5EF4-FFF2-40B4-BE49-F238E27FC236}">
                <a16:creationId xmlns:a16="http://schemas.microsoft.com/office/drawing/2014/main" id="{6E2B8195-90E3-394A-BCAC-4D3D467FF8F7}"/>
              </a:ext>
            </a:extLst>
          </p:cNvPr>
          <p:cNvPicPr>
            <a:picLocks noChangeAspect="1"/>
          </p:cNvPicPr>
          <p:nvPr/>
        </p:nvPicPr>
        <p:blipFill>
          <a:blip r:embed="rId7"/>
          <a:stretch>
            <a:fillRect/>
          </a:stretch>
        </p:blipFill>
        <p:spPr>
          <a:xfrm>
            <a:off x="4729686" y="1236058"/>
            <a:ext cx="2354972" cy="3532458"/>
          </a:xfrm>
          <a:prstGeom prst="rect">
            <a:avLst/>
          </a:prstGeom>
        </p:spPr>
      </p:pic>
    </p:spTree>
    <p:extLst>
      <p:ext uri="{BB962C8B-B14F-4D97-AF65-F5344CB8AC3E}">
        <p14:creationId xmlns:p14="http://schemas.microsoft.com/office/powerpoint/2010/main" val="100018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EB08BC-6DD6-CA4A-81BF-61AD7EFE4E3E}"/>
              </a:ext>
            </a:extLst>
          </p:cNvPr>
          <p:cNvSpPr/>
          <p:nvPr/>
        </p:nvSpPr>
        <p:spPr>
          <a:xfrm>
            <a:off x="4320281" y="536189"/>
            <a:ext cx="7871719"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9FAC4CE-72C1-3C46-8822-9D180C289343}"/>
              </a:ext>
            </a:extLst>
          </p:cNvPr>
          <p:cNvPicPr>
            <a:picLocks noChangeAspect="1"/>
          </p:cNvPicPr>
          <p:nvPr/>
        </p:nvPicPr>
        <p:blipFill>
          <a:blip r:embed="rId3"/>
          <a:srcRect l="1762" r="1762"/>
          <a:stretch/>
        </p:blipFill>
        <p:spPr>
          <a:xfrm>
            <a:off x="8948354" y="1280160"/>
            <a:ext cx="3246120" cy="5577840"/>
          </a:xfrm>
          <a:prstGeom prst="rect">
            <a:avLst/>
          </a:prstGeom>
        </p:spPr>
      </p:pic>
      <p:sp>
        <p:nvSpPr>
          <p:cNvPr id="2" name="Title 1"/>
          <p:cNvSpPr>
            <a:spLocks noGrp="1"/>
          </p:cNvSpPr>
          <p:nvPr>
            <p:ph type="title"/>
          </p:nvPr>
        </p:nvSpPr>
        <p:spPr>
          <a:xfrm>
            <a:off x="556966" y="1081671"/>
            <a:ext cx="3822121" cy="2053084"/>
          </a:xfrm>
        </p:spPr>
        <p:txBody>
          <a:bodyPr>
            <a:normAutofit/>
          </a:bodyPr>
          <a:lstStyle/>
          <a:p>
            <a:r>
              <a:rPr lang="en-US" sz="4400" b="1" dirty="0">
                <a:solidFill>
                  <a:srgbClr val="007791"/>
                </a:solidFill>
              </a:rPr>
              <a:t>Medicare Supplement Plans</a:t>
            </a:r>
          </a:p>
        </p:txBody>
      </p:sp>
      <p:sp>
        <p:nvSpPr>
          <p:cNvPr id="3" name="Content Placeholder 2"/>
          <p:cNvSpPr>
            <a:spLocks noGrp="1"/>
          </p:cNvSpPr>
          <p:nvPr>
            <p:ph idx="4294967295"/>
          </p:nvPr>
        </p:nvSpPr>
        <p:spPr>
          <a:xfrm>
            <a:off x="4580088" y="2397513"/>
            <a:ext cx="4207071" cy="4175119"/>
          </a:xfrm>
        </p:spPr>
        <p:txBody>
          <a:bodyPr>
            <a:normAutofit/>
          </a:bodyPr>
          <a:lstStyle/>
          <a:p>
            <a:pPr marL="182880" indent="-182880">
              <a:lnSpc>
                <a:spcPct val="130000"/>
              </a:lnSpc>
              <a:buNone/>
            </a:pPr>
            <a:endParaRPr lang="en-US" sz="1400" dirty="0">
              <a:solidFill>
                <a:srgbClr val="53565A"/>
              </a:solidFill>
            </a:endParaRPr>
          </a:p>
          <a:p>
            <a:pPr marL="182880" indent="-182880">
              <a:lnSpc>
                <a:spcPct val="130000"/>
              </a:lnSpc>
              <a:buFont typeface="Arial" panose="020B0604020202020204" pitchFamily="34" charset="0"/>
              <a:buChar char="•"/>
            </a:pPr>
            <a:r>
              <a:rPr lang="en-US" sz="1400" dirty="0">
                <a:solidFill>
                  <a:srgbClr val="53565A"/>
                </a:solidFill>
              </a:rPr>
              <a:t>Private health insurance plans for people on Medicare Parts A and B who want help paying some of the health care costs not covered – like coinsurance, copayments and deductibles.</a:t>
            </a:r>
          </a:p>
          <a:p>
            <a:pPr marL="182880" indent="-182880">
              <a:lnSpc>
                <a:spcPct val="130000"/>
              </a:lnSpc>
              <a:buFont typeface="Arial" panose="020B0604020202020204" pitchFamily="34" charset="0"/>
              <a:buChar char="•"/>
            </a:pPr>
            <a:r>
              <a:rPr lang="en-US" sz="1400" dirty="0">
                <a:solidFill>
                  <a:srgbClr val="53565A"/>
                </a:solidFill>
              </a:rPr>
              <a:t>Plans are named with letters of the alphabet (A, B, C, D, F, G, K, L, M and N), and benefit levels vary by plan.   </a:t>
            </a:r>
          </a:p>
          <a:p>
            <a:pPr marL="182880" indent="-182880">
              <a:lnSpc>
                <a:spcPct val="130000"/>
              </a:lnSpc>
              <a:buFont typeface="Arial" panose="020B0604020202020204" pitchFamily="34" charset="0"/>
              <a:buChar char="•"/>
            </a:pPr>
            <a:r>
              <a:rPr lang="en-US" sz="1400" dirty="0">
                <a:solidFill>
                  <a:srgbClr val="53565A"/>
                </a:solidFill>
              </a:rPr>
              <a:t>Typically, the more comprehensive the coverage, the higher the monthly premium for the Medicare Supplement Plan.</a:t>
            </a:r>
          </a:p>
          <a:p>
            <a:pPr marL="182880" indent="-182880">
              <a:lnSpc>
                <a:spcPct val="120000"/>
              </a:lnSpc>
            </a:pPr>
            <a:endParaRPr lang="en-US" sz="1400" dirty="0">
              <a:solidFill>
                <a:srgbClr val="53565A"/>
              </a:solidFill>
            </a:endParaRPr>
          </a:p>
          <a:p>
            <a:pPr marL="182880" indent="-182880">
              <a:lnSpc>
                <a:spcPct val="120000"/>
              </a:lnSpc>
              <a:buNone/>
            </a:pPr>
            <a:endParaRPr lang="en-US" sz="1400" b="1" dirty="0">
              <a:solidFill>
                <a:srgbClr val="53565A"/>
              </a:solidFill>
            </a:endParaRPr>
          </a:p>
          <a:p>
            <a:pPr marL="182880" indent="-182880">
              <a:lnSpc>
                <a:spcPct val="120000"/>
              </a:lnSpc>
            </a:pPr>
            <a:endParaRPr lang="en-US" sz="1400" dirty="0"/>
          </a:p>
        </p:txBody>
      </p:sp>
      <p:sp>
        <p:nvSpPr>
          <p:cNvPr id="5" name="TextBox 4">
            <a:extLst>
              <a:ext uri="{FF2B5EF4-FFF2-40B4-BE49-F238E27FC236}">
                <a16:creationId xmlns:a16="http://schemas.microsoft.com/office/drawing/2014/main" id="{5D4BAC6B-705B-9F4D-99B2-12DD9649A38C}"/>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7" name="Rectangle 6">
            <a:extLst>
              <a:ext uri="{FF2B5EF4-FFF2-40B4-BE49-F238E27FC236}">
                <a16:creationId xmlns:a16="http://schemas.microsoft.com/office/drawing/2014/main" id="{37B2126A-333D-F64A-A8E2-BE3A0153DC5A}"/>
              </a:ext>
            </a:extLst>
          </p:cNvPr>
          <p:cNvSpPr/>
          <p:nvPr/>
        </p:nvSpPr>
        <p:spPr>
          <a:xfrm>
            <a:off x="699693" y="3174917"/>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A0C53F4-3682-834C-AB44-4131F4A24048}"/>
              </a:ext>
            </a:extLst>
          </p:cNvPr>
          <p:cNvPicPr>
            <a:picLocks noChangeAspect="1"/>
          </p:cNvPicPr>
          <p:nvPr/>
        </p:nvPicPr>
        <p:blipFill>
          <a:blip r:embed="rId4"/>
          <a:stretch>
            <a:fillRect/>
          </a:stretch>
        </p:blipFill>
        <p:spPr>
          <a:xfrm>
            <a:off x="9745579" y="6094799"/>
            <a:ext cx="2141220" cy="474750"/>
          </a:xfrm>
          <a:prstGeom prst="rect">
            <a:avLst/>
          </a:prstGeom>
        </p:spPr>
      </p:pic>
    </p:spTree>
    <p:extLst>
      <p:ext uri="{BB962C8B-B14F-4D97-AF65-F5344CB8AC3E}">
        <p14:creationId xmlns:p14="http://schemas.microsoft.com/office/powerpoint/2010/main" val="88233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600318" y="274717"/>
            <a:ext cx="2752482" cy="2796729"/>
          </a:xfrm>
        </p:spPr>
        <p:txBody>
          <a:bodyPr>
            <a:noAutofit/>
          </a:bodyPr>
          <a:lstStyle/>
          <a:p>
            <a:r>
              <a:rPr lang="en-US" sz="3400" b="1" dirty="0">
                <a:solidFill>
                  <a:srgbClr val="007791"/>
                </a:solidFill>
              </a:rPr>
              <a:t>Medicare Supplement Insurance (MEDIGAP) Plans</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285856606"/>
              </p:ext>
            </p:extLst>
          </p:nvPr>
        </p:nvGraphicFramePr>
        <p:xfrm>
          <a:off x="3352799" y="580252"/>
          <a:ext cx="8839199" cy="4753748"/>
        </p:xfrm>
        <a:graphic>
          <a:graphicData uri="http://schemas.openxmlformats.org/drawingml/2006/table">
            <a:tbl>
              <a:tblPr firstRow="1" bandRow="1">
                <a:tableStyleId>{5C22544A-7EE6-4342-B048-85BDC9FD1C3A}</a:tableStyleId>
              </a:tblPr>
              <a:tblGrid>
                <a:gridCol w="2530687">
                  <a:extLst>
                    <a:ext uri="{9D8B030D-6E8A-4147-A177-3AD203B41FA5}">
                      <a16:colId xmlns:a16="http://schemas.microsoft.com/office/drawing/2014/main" val="20000"/>
                    </a:ext>
                  </a:extLst>
                </a:gridCol>
                <a:gridCol w="592996">
                  <a:extLst>
                    <a:ext uri="{9D8B030D-6E8A-4147-A177-3AD203B41FA5}">
                      <a16:colId xmlns:a16="http://schemas.microsoft.com/office/drawing/2014/main" val="20001"/>
                    </a:ext>
                  </a:extLst>
                </a:gridCol>
                <a:gridCol w="593113">
                  <a:extLst>
                    <a:ext uri="{9D8B030D-6E8A-4147-A177-3AD203B41FA5}">
                      <a16:colId xmlns:a16="http://schemas.microsoft.com/office/drawing/2014/main" val="20002"/>
                    </a:ext>
                  </a:extLst>
                </a:gridCol>
                <a:gridCol w="655317">
                  <a:extLst>
                    <a:ext uri="{9D8B030D-6E8A-4147-A177-3AD203B41FA5}">
                      <a16:colId xmlns:a16="http://schemas.microsoft.com/office/drawing/2014/main" val="20003"/>
                    </a:ext>
                  </a:extLst>
                </a:gridCol>
                <a:gridCol w="589786">
                  <a:extLst>
                    <a:ext uri="{9D8B030D-6E8A-4147-A177-3AD203B41FA5}">
                      <a16:colId xmlns:a16="http://schemas.microsoft.com/office/drawing/2014/main" val="20004"/>
                    </a:ext>
                  </a:extLst>
                </a:gridCol>
                <a:gridCol w="589786">
                  <a:extLst>
                    <a:ext uri="{9D8B030D-6E8A-4147-A177-3AD203B41FA5}">
                      <a16:colId xmlns:a16="http://schemas.microsoft.com/office/drawing/2014/main" val="20005"/>
                    </a:ext>
                  </a:extLst>
                </a:gridCol>
                <a:gridCol w="720851">
                  <a:extLst>
                    <a:ext uri="{9D8B030D-6E8A-4147-A177-3AD203B41FA5}">
                      <a16:colId xmlns:a16="http://schemas.microsoft.com/office/drawing/2014/main" val="20006"/>
                    </a:ext>
                  </a:extLst>
                </a:gridCol>
                <a:gridCol w="677162">
                  <a:extLst>
                    <a:ext uri="{9D8B030D-6E8A-4147-A177-3AD203B41FA5}">
                      <a16:colId xmlns:a16="http://schemas.microsoft.com/office/drawing/2014/main" val="20007"/>
                    </a:ext>
                  </a:extLst>
                </a:gridCol>
                <a:gridCol w="633475">
                  <a:extLst>
                    <a:ext uri="{9D8B030D-6E8A-4147-A177-3AD203B41FA5}">
                      <a16:colId xmlns:a16="http://schemas.microsoft.com/office/drawing/2014/main" val="20008"/>
                    </a:ext>
                  </a:extLst>
                </a:gridCol>
                <a:gridCol w="655317">
                  <a:extLst>
                    <a:ext uri="{9D8B030D-6E8A-4147-A177-3AD203B41FA5}">
                      <a16:colId xmlns:a16="http://schemas.microsoft.com/office/drawing/2014/main" val="20009"/>
                    </a:ext>
                  </a:extLst>
                </a:gridCol>
                <a:gridCol w="600709">
                  <a:extLst>
                    <a:ext uri="{9D8B030D-6E8A-4147-A177-3AD203B41FA5}">
                      <a16:colId xmlns:a16="http://schemas.microsoft.com/office/drawing/2014/main" val="20010"/>
                    </a:ext>
                  </a:extLst>
                </a:gridCol>
              </a:tblGrid>
              <a:tr h="435887">
                <a:tc>
                  <a:txBody>
                    <a:bodyPr/>
                    <a:lstStyle/>
                    <a:p>
                      <a:pPr algn="l"/>
                      <a:r>
                        <a:rPr lang="en-US" sz="1200" b="1" i="0" dirty="0">
                          <a:solidFill>
                            <a:schemeClr val="bg1"/>
                          </a:solidFill>
                          <a:latin typeface="Century Gothic" charset="0"/>
                          <a:ea typeface="Century Gothic" charset="0"/>
                          <a:cs typeface="Century Gothic" charset="0"/>
                        </a:rPr>
                        <a:t> BENEFITS</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A</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B</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C</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D</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F</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G</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K</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L</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M</a:t>
                      </a:r>
                    </a:p>
                  </a:txBody>
                  <a:tcPr anchor="ctr">
                    <a:solidFill>
                      <a:srgbClr val="003C4B"/>
                    </a:solidFill>
                  </a:tcPr>
                </a:tc>
                <a:tc>
                  <a:txBody>
                    <a:bodyPr/>
                    <a:lstStyle/>
                    <a:p>
                      <a:pPr algn="ctr"/>
                      <a:r>
                        <a:rPr lang="en-US" sz="1200" b="1" i="0" dirty="0">
                          <a:solidFill>
                            <a:schemeClr val="bg1"/>
                          </a:solidFill>
                          <a:latin typeface="Century Gothic" charset="0"/>
                          <a:ea typeface="Century Gothic" charset="0"/>
                          <a:cs typeface="Century Gothic" charset="0"/>
                        </a:rPr>
                        <a:t>N</a:t>
                      </a:r>
                    </a:p>
                  </a:txBody>
                  <a:tcPr anchor="ctr">
                    <a:solidFill>
                      <a:srgbClr val="003C4B"/>
                    </a:solidFill>
                  </a:tcPr>
                </a:tc>
                <a:extLst>
                  <a:ext uri="{0D108BD9-81ED-4DB2-BD59-A6C34878D82A}">
                    <a16:rowId xmlns:a16="http://schemas.microsoft.com/office/drawing/2014/main" val="10000"/>
                  </a:ext>
                </a:extLst>
              </a:tr>
              <a:tr h="1032289">
                <a:tc>
                  <a:txBody>
                    <a:bodyPr/>
                    <a:lstStyle/>
                    <a:p>
                      <a:pPr algn="l"/>
                      <a:r>
                        <a:rPr lang="en-US" sz="1200" b="1" dirty="0">
                          <a:solidFill>
                            <a:srgbClr val="003C4B"/>
                          </a:solidFill>
                          <a:latin typeface="Century Gothic" charset="0"/>
                          <a:ea typeface="Century Gothic" charset="0"/>
                          <a:cs typeface="Century Gothic" charset="0"/>
                        </a:rPr>
                        <a:t>Medicare Part A coinsurance</a:t>
                      </a:r>
                      <a:r>
                        <a:rPr lang="en-US" sz="1200" b="1" baseline="0" dirty="0">
                          <a:solidFill>
                            <a:srgbClr val="003C4B"/>
                          </a:solidFill>
                          <a:latin typeface="Century Gothic" charset="0"/>
                          <a:ea typeface="Century Gothic" charset="0"/>
                          <a:cs typeface="Century Gothic" charset="0"/>
                        </a:rPr>
                        <a:t> and hospital costs </a:t>
                      </a:r>
                      <a:r>
                        <a:rPr lang="en-US" sz="1200" b="1" spc="0" baseline="0" dirty="0">
                          <a:solidFill>
                            <a:srgbClr val="003C4B"/>
                          </a:solidFill>
                          <a:latin typeface="Century Gothic" charset="0"/>
                          <a:ea typeface="Century Gothic" charset="0"/>
                          <a:cs typeface="Century Gothic" charset="0"/>
                        </a:rPr>
                        <a:t>(up to an additional 365 days after Medicare benefits are used) </a:t>
                      </a:r>
                      <a:endParaRPr lang="en-US" sz="1200" b="1" spc="0" dirty="0">
                        <a:solidFill>
                          <a:srgbClr val="003C4B"/>
                        </a:solidFill>
                        <a:latin typeface="Century Gothic" charset="0"/>
                        <a:ea typeface="Century Gothic" charset="0"/>
                        <a:cs typeface="Century Gothic" charset="0"/>
                      </a:endParaRP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extLst>
                  <a:ext uri="{0D108BD9-81ED-4DB2-BD59-A6C34878D82A}">
                    <a16:rowId xmlns:a16="http://schemas.microsoft.com/office/drawing/2014/main" val="10001"/>
                  </a:ext>
                </a:extLst>
              </a:tr>
              <a:tr h="513370">
                <a:tc>
                  <a:txBody>
                    <a:bodyPr/>
                    <a:lstStyle/>
                    <a:p>
                      <a:pPr algn="l"/>
                      <a:r>
                        <a:rPr lang="en-US" sz="1200" b="1" dirty="0">
                          <a:solidFill>
                            <a:srgbClr val="003C4B"/>
                          </a:solidFill>
                          <a:latin typeface="Century Gothic" charset="0"/>
                          <a:ea typeface="Century Gothic" charset="0"/>
                          <a:cs typeface="Century Gothic" charset="0"/>
                        </a:rPr>
                        <a:t>Medicare Part B coinsurance or copayment</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50%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75%</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extLst>
                  <a:ext uri="{0D108BD9-81ED-4DB2-BD59-A6C34878D82A}">
                    <a16:rowId xmlns:a16="http://schemas.microsoft.com/office/drawing/2014/main" val="10002"/>
                  </a:ext>
                </a:extLst>
              </a:tr>
              <a:tr h="308023">
                <a:tc>
                  <a:txBody>
                    <a:bodyPr/>
                    <a:lstStyle/>
                    <a:p>
                      <a:pPr algn="l"/>
                      <a:r>
                        <a:rPr lang="en-US" sz="1200" b="1" dirty="0">
                          <a:solidFill>
                            <a:srgbClr val="003C4B"/>
                          </a:solidFill>
                          <a:latin typeface="Century Gothic" charset="0"/>
                          <a:ea typeface="Century Gothic" charset="0"/>
                          <a:cs typeface="Century Gothic" charset="0"/>
                        </a:rPr>
                        <a:t>Blood (first 3 pints)</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50%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75%</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extLst>
                  <a:ext uri="{0D108BD9-81ED-4DB2-BD59-A6C34878D82A}">
                    <a16:rowId xmlns:a16="http://schemas.microsoft.com/office/drawing/2014/main" val="10003"/>
                  </a:ext>
                </a:extLst>
              </a:tr>
              <a:tr h="513370">
                <a:tc>
                  <a:txBody>
                    <a:bodyPr/>
                    <a:lstStyle/>
                    <a:p>
                      <a:pPr algn="l"/>
                      <a:r>
                        <a:rPr lang="en-US" sz="1200" b="1" dirty="0">
                          <a:solidFill>
                            <a:srgbClr val="003C4B"/>
                          </a:solidFill>
                          <a:latin typeface="Century Gothic" charset="0"/>
                          <a:ea typeface="Century Gothic" charset="0"/>
                          <a:cs typeface="Century Gothic" charset="0"/>
                        </a:rPr>
                        <a:t>Part A hospice care or coinsurance copayment</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50%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75%</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extLst>
                  <a:ext uri="{0D108BD9-81ED-4DB2-BD59-A6C34878D82A}">
                    <a16:rowId xmlns:a16="http://schemas.microsoft.com/office/drawing/2014/main" val="10004"/>
                  </a:ext>
                </a:extLst>
              </a:tr>
              <a:tr h="513370">
                <a:tc>
                  <a:txBody>
                    <a:bodyPr/>
                    <a:lstStyle/>
                    <a:p>
                      <a:pPr algn="l"/>
                      <a:r>
                        <a:rPr lang="en-US" sz="1200" b="1" dirty="0">
                          <a:solidFill>
                            <a:srgbClr val="003C4B"/>
                          </a:solidFill>
                          <a:latin typeface="Century Gothic" charset="0"/>
                          <a:ea typeface="Century Gothic" charset="0"/>
                          <a:cs typeface="Century Gothic" charset="0"/>
                        </a:rPr>
                        <a:t>Skilled nursing facility care coinsurance</a:t>
                      </a: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50%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75%</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extLst>
                  <a:ext uri="{0D108BD9-81ED-4DB2-BD59-A6C34878D82A}">
                    <a16:rowId xmlns:a16="http://schemas.microsoft.com/office/drawing/2014/main" val="10005"/>
                  </a:ext>
                </a:extLst>
              </a:tr>
              <a:tr h="308023">
                <a:tc>
                  <a:txBody>
                    <a:bodyPr/>
                    <a:lstStyle/>
                    <a:p>
                      <a:pPr algn="l"/>
                      <a:r>
                        <a:rPr lang="en-US" sz="1200" b="1" dirty="0">
                          <a:solidFill>
                            <a:srgbClr val="003C4B"/>
                          </a:solidFill>
                          <a:latin typeface="Century Gothic" charset="0"/>
                          <a:ea typeface="Century Gothic" charset="0"/>
                          <a:cs typeface="Century Gothic" charset="0"/>
                        </a:rPr>
                        <a:t>Part A deductible</a:t>
                      </a: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50%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75%</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50%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extLst>
                  <a:ext uri="{0D108BD9-81ED-4DB2-BD59-A6C34878D82A}">
                    <a16:rowId xmlns:a16="http://schemas.microsoft.com/office/drawing/2014/main" val="10006"/>
                  </a:ext>
                </a:extLst>
              </a:tr>
              <a:tr h="308023">
                <a:tc>
                  <a:txBody>
                    <a:bodyPr/>
                    <a:lstStyle/>
                    <a:p>
                      <a:pPr algn="l"/>
                      <a:r>
                        <a:rPr lang="en-US" sz="1200" b="1" dirty="0">
                          <a:solidFill>
                            <a:srgbClr val="003C4B"/>
                          </a:solidFill>
                          <a:latin typeface="Century Gothic" charset="0"/>
                          <a:ea typeface="Century Gothic" charset="0"/>
                          <a:cs typeface="Century Gothic" charset="0"/>
                        </a:rPr>
                        <a:t>Part B deductible</a:t>
                      </a: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extLst>
                  <a:ext uri="{0D108BD9-81ED-4DB2-BD59-A6C34878D82A}">
                    <a16:rowId xmlns:a16="http://schemas.microsoft.com/office/drawing/2014/main" val="10007"/>
                  </a:ext>
                </a:extLst>
              </a:tr>
              <a:tr h="308023">
                <a:tc>
                  <a:txBody>
                    <a:bodyPr/>
                    <a:lstStyle/>
                    <a:p>
                      <a:pPr algn="l"/>
                      <a:r>
                        <a:rPr lang="en-US" sz="1200" b="1" dirty="0">
                          <a:solidFill>
                            <a:srgbClr val="003C4B"/>
                          </a:solidFill>
                          <a:latin typeface="Century Gothic" charset="0"/>
                          <a:ea typeface="Century Gothic" charset="0"/>
                          <a:cs typeface="Century Gothic" charset="0"/>
                        </a:rPr>
                        <a:t>Part B excess charges</a:t>
                      </a: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100%</a:t>
                      </a: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chemeClr val="bg1"/>
                    </a:solidFill>
                  </a:tcPr>
                </a:tc>
                <a:extLst>
                  <a:ext uri="{0D108BD9-81ED-4DB2-BD59-A6C34878D82A}">
                    <a16:rowId xmlns:a16="http://schemas.microsoft.com/office/drawing/2014/main" val="10008"/>
                  </a:ext>
                </a:extLst>
              </a:tr>
              <a:tr h="513370">
                <a:tc>
                  <a:txBody>
                    <a:bodyPr/>
                    <a:lstStyle/>
                    <a:p>
                      <a:pPr algn="l"/>
                      <a:r>
                        <a:rPr lang="en-US" sz="1200" b="1" dirty="0">
                          <a:solidFill>
                            <a:srgbClr val="003C4B"/>
                          </a:solidFill>
                          <a:latin typeface="Century Gothic" charset="0"/>
                          <a:ea typeface="Century Gothic" charset="0"/>
                          <a:cs typeface="Century Gothic" charset="0"/>
                        </a:rPr>
                        <a:t>Foreign travel</a:t>
                      </a:r>
                      <a:r>
                        <a:rPr lang="en-US" sz="1200" b="1" baseline="0" dirty="0">
                          <a:solidFill>
                            <a:srgbClr val="003C4B"/>
                          </a:solidFill>
                          <a:latin typeface="Century Gothic" charset="0"/>
                          <a:ea typeface="Century Gothic" charset="0"/>
                          <a:cs typeface="Century Gothic" charset="0"/>
                        </a:rPr>
                        <a:t> emergency</a:t>
                      </a:r>
                    </a:p>
                    <a:p>
                      <a:pPr algn="l"/>
                      <a:r>
                        <a:rPr lang="en-US" sz="1200" b="1" baseline="0" dirty="0">
                          <a:solidFill>
                            <a:srgbClr val="003C4B"/>
                          </a:solidFill>
                          <a:latin typeface="Century Gothic" charset="0"/>
                          <a:ea typeface="Century Gothic" charset="0"/>
                          <a:cs typeface="Century Gothic" charset="0"/>
                        </a:rPr>
                        <a:t>(up to plan limits)</a:t>
                      </a:r>
                      <a:endParaRPr lang="en-US" sz="1200" b="1" dirty="0">
                        <a:solidFill>
                          <a:srgbClr val="003C4B"/>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80%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80%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80%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80%</a:t>
                      </a: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endParaRPr lang="en-US" sz="1200" b="1" dirty="0">
                        <a:solidFill>
                          <a:schemeClr val="tx1">
                            <a:lumMod val="65000"/>
                            <a:lumOff val="35000"/>
                          </a:schemeClr>
                        </a:solidFill>
                        <a:latin typeface="Century Gothic" charset="0"/>
                        <a:ea typeface="Century Gothic" charset="0"/>
                        <a:cs typeface="Century Gothic" charset="0"/>
                      </a:endParaRP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80%</a:t>
                      </a:r>
                    </a:p>
                  </a:txBody>
                  <a:tcPr>
                    <a:solidFill>
                      <a:srgbClr val="E1E8EA"/>
                    </a:solidFill>
                  </a:tcPr>
                </a:tc>
                <a:tc>
                  <a:txBody>
                    <a:bodyPr/>
                    <a:lstStyle/>
                    <a:p>
                      <a:pPr algn="ctr"/>
                      <a:r>
                        <a:rPr lang="en-US" sz="1200" b="1" dirty="0">
                          <a:solidFill>
                            <a:schemeClr val="tx1">
                              <a:lumMod val="65000"/>
                              <a:lumOff val="35000"/>
                            </a:schemeClr>
                          </a:solidFill>
                          <a:latin typeface="Century Gothic" charset="0"/>
                          <a:ea typeface="Century Gothic" charset="0"/>
                          <a:cs typeface="Century Gothic" charset="0"/>
                        </a:rPr>
                        <a:t>80%</a:t>
                      </a:r>
                    </a:p>
                  </a:txBody>
                  <a:tcPr>
                    <a:solidFill>
                      <a:srgbClr val="E1E8EA"/>
                    </a:solid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63341132"/>
              </p:ext>
            </p:extLst>
          </p:nvPr>
        </p:nvGraphicFramePr>
        <p:xfrm>
          <a:off x="9619319" y="5754657"/>
          <a:ext cx="1318845" cy="288085"/>
        </p:xfrm>
        <a:graphic>
          <a:graphicData uri="http://schemas.openxmlformats.org/drawingml/2006/table">
            <a:tbl>
              <a:tblPr firstRow="1" bandRow="1">
                <a:tableStyleId>{5C22544A-7EE6-4342-B048-85BDC9FD1C3A}</a:tableStyleId>
              </a:tblPr>
              <a:tblGrid>
                <a:gridCol w="655206">
                  <a:extLst>
                    <a:ext uri="{9D8B030D-6E8A-4147-A177-3AD203B41FA5}">
                      <a16:colId xmlns:a16="http://schemas.microsoft.com/office/drawing/2014/main" val="20000"/>
                    </a:ext>
                  </a:extLst>
                </a:gridCol>
                <a:gridCol w="663639">
                  <a:extLst>
                    <a:ext uri="{9D8B030D-6E8A-4147-A177-3AD203B41FA5}">
                      <a16:colId xmlns:a16="http://schemas.microsoft.com/office/drawing/2014/main" val="20001"/>
                    </a:ext>
                  </a:extLst>
                </a:gridCol>
              </a:tblGrid>
              <a:tr h="288085">
                <a:tc>
                  <a:txBody>
                    <a:bodyPr/>
                    <a:lstStyle/>
                    <a:p>
                      <a:r>
                        <a:rPr lang="en-US" sz="1100" b="1" dirty="0">
                          <a:solidFill>
                            <a:schemeClr val="tx1">
                              <a:lumMod val="65000"/>
                              <a:lumOff val="35000"/>
                            </a:schemeClr>
                          </a:solidFill>
                          <a:latin typeface="Century Gothic" charset="0"/>
                          <a:ea typeface="Century Gothic" charset="0"/>
                          <a:cs typeface="Century Gothic" charset="0"/>
                        </a:rPr>
                        <a:t>$6,620</a:t>
                      </a:r>
                    </a:p>
                  </a:txBody>
                  <a:tcPr marL="82532" marR="82532" marT="41266" marB="41266">
                    <a:solidFill>
                      <a:srgbClr val="E1E8EA"/>
                    </a:solidFill>
                  </a:tcPr>
                </a:tc>
                <a:tc>
                  <a:txBody>
                    <a:bodyPr/>
                    <a:lstStyle/>
                    <a:p>
                      <a:r>
                        <a:rPr lang="en-US" sz="1100" b="1" dirty="0">
                          <a:solidFill>
                            <a:schemeClr val="tx1">
                              <a:lumMod val="65000"/>
                              <a:lumOff val="35000"/>
                            </a:schemeClr>
                          </a:solidFill>
                          <a:latin typeface="Century Gothic" charset="0"/>
                          <a:ea typeface="Century Gothic" charset="0"/>
                          <a:cs typeface="Century Gothic" charset="0"/>
                        </a:rPr>
                        <a:t>$3,310</a:t>
                      </a:r>
                    </a:p>
                  </a:txBody>
                  <a:tcPr marL="82532" marR="82532" marT="41266" marB="41266">
                    <a:solidFill>
                      <a:srgbClr val="E1E8EA"/>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51487271"/>
              </p:ext>
            </p:extLst>
          </p:nvPr>
        </p:nvGraphicFramePr>
        <p:xfrm>
          <a:off x="9628275" y="5334000"/>
          <a:ext cx="1309889" cy="426720"/>
        </p:xfrm>
        <a:graphic>
          <a:graphicData uri="http://schemas.openxmlformats.org/drawingml/2006/table">
            <a:tbl>
              <a:tblPr firstRow="1" bandRow="1">
                <a:tableStyleId>{5C22544A-7EE6-4342-B048-85BDC9FD1C3A}</a:tableStyleId>
              </a:tblPr>
              <a:tblGrid>
                <a:gridCol w="1309889">
                  <a:extLst>
                    <a:ext uri="{9D8B030D-6E8A-4147-A177-3AD203B41FA5}">
                      <a16:colId xmlns:a16="http://schemas.microsoft.com/office/drawing/2014/main" val="20000"/>
                    </a:ext>
                  </a:extLst>
                </a:gridCol>
              </a:tblGrid>
              <a:tr h="407474">
                <a:tc>
                  <a:txBody>
                    <a:bodyPr/>
                    <a:lstStyle/>
                    <a:p>
                      <a:pPr algn="ctr"/>
                      <a:r>
                        <a:rPr lang="en-US" sz="1100" dirty="0">
                          <a:latin typeface="Century Gothic" charset="0"/>
                          <a:ea typeface="Century Gothic" charset="0"/>
                          <a:cs typeface="Century Gothic" charset="0"/>
                        </a:rPr>
                        <a:t>Out-of-pocket </a:t>
                      </a:r>
                    </a:p>
                    <a:p>
                      <a:pPr algn="ctr"/>
                      <a:r>
                        <a:rPr lang="en-US" sz="1100" dirty="0">
                          <a:latin typeface="Century Gothic" charset="0"/>
                          <a:ea typeface="Century Gothic" charset="0"/>
                          <a:cs typeface="Century Gothic" charset="0"/>
                        </a:rPr>
                        <a:t>limit in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C4B"/>
                    </a:solidFill>
                  </a:tcPr>
                </a:tc>
                <a:extLst>
                  <a:ext uri="{0D108BD9-81ED-4DB2-BD59-A6C34878D82A}">
                    <a16:rowId xmlns:a16="http://schemas.microsoft.com/office/drawing/2014/main" val="10000"/>
                  </a:ext>
                </a:extLst>
              </a:tr>
            </a:tbl>
          </a:graphicData>
        </a:graphic>
      </p:graphicFrame>
      <p:pic>
        <p:nvPicPr>
          <p:cNvPr id="9" name="Picture 8">
            <a:extLst>
              <a:ext uri="{FF2B5EF4-FFF2-40B4-BE49-F238E27FC236}">
                <a16:creationId xmlns:a16="http://schemas.microsoft.com/office/drawing/2014/main" id="{CAC33773-9F1B-4242-8A2C-86DDE0A4736C}"/>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11" name="TextBox 10">
            <a:extLst>
              <a:ext uri="{FF2B5EF4-FFF2-40B4-BE49-F238E27FC236}">
                <a16:creationId xmlns:a16="http://schemas.microsoft.com/office/drawing/2014/main" id="{FCEF7371-2A6D-9E46-B028-D0701719A76E}"/>
              </a:ext>
            </a:extLst>
          </p:cNvPr>
          <p:cNvSpPr txBox="1"/>
          <p:nvPr/>
        </p:nvSpPr>
        <p:spPr>
          <a:xfrm rot="16200000">
            <a:off x="-712600" y="1254409"/>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Tree>
    <p:extLst>
      <p:ext uri="{BB962C8B-B14F-4D97-AF65-F5344CB8AC3E}">
        <p14:creationId xmlns:p14="http://schemas.microsoft.com/office/powerpoint/2010/main" val="25695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313571-E1D5-2A43-A1AC-9BA01AAB1E0A}"/>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43B8C43-46B6-A94F-AD82-21951920FF01}"/>
              </a:ext>
            </a:extLst>
          </p:cNvPr>
          <p:cNvSpPr/>
          <p:nvPr/>
        </p:nvSpPr>
        <p:spPr>
          <a:xfrm>
            <a:off x="4922870" y="2579986"/>
            <a:ext cx="6835952" cy="167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10548B4-2CEC-C44C-9190-C91287505EFC}"/>
              </a:ext>
            </a:extLst>
          </p:cNvPr>
          <p:cNvSpPr/>
          <p:nvPr/>
        </p:nvSpPr>
        <p:spPr>
          <a:xfrm>
            <a:off x="4922869" y="846189"/>
            <a:ext cx="6835952" cy="167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7A9400-E822-D342-BD9E-9A455AB9C9CA}"/>
              </a:ext>
            </a:extLst>
          </p:cNvPr>
          <p:cNvSpPr/>
          <p:nvPr/>
        </p:nvSpPr>
        <p:spPr>
          <a:xfrm>
            <a:off x="4922870" y="4313783"/>
            <a:ext cx="6835952" cy="167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058" y="932448"/>
            <a:ext cx="3011201" cy="1725780"/>
          </a:xfrm>
        </p:spPr>
        <p:txBody>
          <a:bodyPr>
            <a:normAutofit/>
          </a:bodyPr>
          <a:lstStyle/>
          <a:p>
            <a:r>
              <a:rPr lang="en-US" sz="4400" b="1" dirty="0">
                <a:solidFill>
                  <a:srgbClr val="007791"/>
                </a:solidFill>
              </a:rPr>
              <a:t>Enrollment Eligibility</a:t>
            </a:r>
          </a:p>
        </p:txBody>
      </p:sp>
      <p:sp>
        <p:nvSpPr>
          <p:cNvPr id="3" name="Content Placeholder 2"/>
          <p:cNvSpPr>
            <a:spLocks noGrp="1"/>
          </p:cNvSpPr>
          <p:nvPr>
            <p:ph sz="half" idx="4294967295"/>
          </p:nvPr>
        </p:nvSpPr>
        <p:spPr>
          <a:xfrm>
            <a:off x="7008821" y="941834"/>
            <a:ext cx="3724913" cy="697631"/>
          </a:xfrm>
        </p:spPr>
        <p:txBody>
          <a:bodyPr>
            <a:normAutofit/>
          </a:bodyPr>
          <a:lstStyle/>
          <a:p>
            <a:pPr marL="182880" indent="-182880">
              <a:lnSpc>
                <a:spcPct val="120000"/>
              </a:lnSpc>
              <a:buFont typeface="Arial" panose="020B0604020202020204" pitchFamily="34" charset="0"/>
              <a:buChar char="•"/>
            </a:pPr>
            <a:r>
              <a:rPr lang="en-US" sz="1400" dirty="0">
                <a:solidFill>
                  <a:schemeClr val="tx1">
                    <a:lumMod val="75000"/>
                    <a:lumOff val="25000"/>
                  </a:schemeClr>
                </a:solidFill>
              </a:rPr>
              <a:t>Enrollment within 6 months of your Medicare Part B coverage</a:t>
            </a:r>
            <a:endParaRPr lang="en-US" sz="1400" b="1" dirty="0">
              <a:solidFill>
                <a:schemeClr val="tx1">
                  <a:lumMod val="75000"/>
                  <a:lumOff val="25000"/>
                </a:schemeClr>
              </a:solidFill>
            </a:endParaRPr>
          </a:p>
          <a:p>
            <a:pPr marL="0" indent="0">
              <a:lnSpc>
                <a:spcPct val="120000"/>
              </a:lnSpc>
              <a:buNone/>
            </a:pPr>
            <a:endParaRPr lang="en-US" sz="1400" b="1" dirty="0">
              <a:solidFill>
                <a:schemeClr val="tx1">
                  <a:lumMod val="75000"/>
                  <a:lumOff val="25000"/>
                </a:schemeClr>
              </a:solidFill>
            </a:endParaRPr>
          </a:p>
        </p:txBody>
      </p:sp>
      <p:sp>
        <p:nvSpPr>
          <p:cNvPr id="4" name="TextBox 3">
            <a:extLst>
              <a:ext uri="{FF2B5EF4-FFF2-40B4-BE49-F238E27FC236}">
                <a16:creationId xmlns:a16="http://schemas.microsoft.com/office/drawing/2014/main" id="{788D79A4-80F5-9E43-BD28-A73926DA437D}"/>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6" name="Rectangle 5">
            <a:extLst>
              <a:ext uri="{FF2B5EF4-FFF2-40B4-BE49-F238E27FC236}">
                <a16:creationId xmlns:a16="http://schemas.microsoft.com/office/drawing/2014/main" id="{1FF19BF1-2A9A-CC4B-AA0E-791B57942025}"/>
              </a:ext>
            </a:extLst>
          </p:cNvPr>
          <p:cNvSpPr/>
          <p:nvPr/>
        </p:nvSpPr>
        <p:spPr>
          <a:xfrm>
            <a:off x="1072491" y="2881408"/>
            <a:ext cx="2431608" cy="615553"/>
          </a:xfrm>
          <a:prstGeom prst="rect">
            <a:avLst/>
          </a:prstGeom>
        </p:spPr>
        <p:txBody>
          <a:bodyPr wrap="square">
            <a:spAutoFit/>
          </a:bodyPr>
          <a:lstStyle/>
          <a:p>
            <a:r>
              <a:rPr lang="en-US" sz="1700" b="1" dirty="0">
                <a:solidFill>
                  <a:srgbClr val="003C4B"/>
                </a:solidFill>
                <a:latin typeface="Century Gothic" panose="020B0502020202020204" pitchFamily="34" charset="0"/>
              </a:rPr>
              <a:t>Medicare Supplement Plan</a:t>
            </a:r>
          </a:p>
        </p:txBody>
      </p:sp>
      <p:sp>
        <p:nvSpPr>
          <p:cNvPr id="7" name="Rectangle 6">
            <a:extLst>
              <a:ext uri="{FF2B5EF4-FFF2-40B4-BE49-F238E27FC236}">
                <a16:creationId xmlns:a16="http://schemas.microsoft.com/office/drawing/2014/main" id="{C4AF6664-BC3C-1C4B-AE31-DF8C60BEF5A9}"/>
              </a:ext>
            </a:extLst>
          </p:cNvPr>
          <p:cNvSpPr/>
          <p:nvPr/>
        </p:nvSpPr>
        <p:spPr>
          <a:xfrm>
            <a:off x="7008821" y="2681320"/>
            <a:ext cx="3422943" cy="584584"/>
          </a:xfrm>
          <a:prstGeom prst="rect">
            <a:avLst/>
          </a:prstGeom>
        </p:spPr>
        <p:txBody>
          <a:bodyPr wrap="square">
            <a:spAutoFit/>
          </a:bodyPr>
          <a:lstStyle/>
          <a:p>
            <a:pPr marL="182880" indent="-182880">
              <a:lnSpc>
                <a:spcPct val="120000"/>
              </a:lnSpc>
              <a:buFont typeface="Arial" panose="020B0604020202020204" pitchFamily="34" charset="0"/>
              <a:buChar char="•"/>
            </a:pPr>
            <a:r>
              <a:rPr lang="en-US" sz="1400" dirty="0">
                <a:solidFill>
                  <a:schemeClr val="tx1">
                    <a:lumMod val="75000"/>
                    <a:lumOff val="25000"/>
                  </a:schemeClr>
                </a:solidFill>
                <a:latin typeface="Century Gothic" panose="020B0502020202020204" pitchFamily="34" charset="0"/>
              </a:rPr>
              <a:t>Enrollment within 60 days of loss of other health coverage</a:t>
            </a:r>
          </a:p>
        </p:txBody>
      </p:sp>
      <p:sp>
        <p:nvSpPr>
          <p:cNvPr id="9" name="Rectangle 8">
            <a:extLst>
              <a:ext uri="{FF2B5EF4-FFF2-40B4-BE49-F238E27FC236}">
                <a16:creationId xmlns:a16="http://schemas.microsoft.com/office/drawing/2014/main" id="{37D0166B-D9EE-DD4B-8F16-EC0A86C4DB2B}"/>
              </a:ext>
            </a:extLst>
          </p:cNvPr>
          <p:cNvSpPr/>
          <p:nvPr/>
        </p:nvSpPr>
        <p:spPr>
          <a:xfrm>
            <a:off x="5053498" y="975800"/>
            <a:ext cx="1604563" cy="646331"/>
          </a:xfrm>
          <a:prstGeom prst="rect">
            <a:avLst/>
          </a:prstGeom>
        </p:spPr>
        <p:txBody>
          <a:bodyPr wrap="square">
            <a:spAutoFit/>
          </a:bodyPr>
          <a:lstStyle/>
          <a:p>
            <a:pPr>
              <a:lnSpc>
                <a:spcPct val="90000"/>
              </a:lnSpc>
            </a:pPr>
            <a:r>
              <a:rPr lang="en-US" sz="2000" b="1" dirty="0">
                <a:solidFill>
                  <a:srgbClr val="007791"/>
                </a:solidFill>
                <a:latin typeface="Century Gothic" panose="020B0502020202020204" pitchFamily="34" charset="0"/>
              </a:rPr>
              <a:t>Open Enrollment</a:t>
            </a:r>
          </a:p>
        </p:txBody>
      </p:sp>
      <p:pic>
        <p:nvPicPr>
          <p:cNvPr id="11" name="Picture 10">
            <a:extLst>
              <a:ext uri="{FF2B5EF4-FFF2-40B4-BE49-F238E27FC236}">
                <a16:creationId xmlns:a16="http://schemas.microsoft.com/office/drawing/2014/main" id="{11D18D96-C661-A64C-8175-D901A285F101}"/>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12" name="Rectangle 11">
            <a:extLst>
              <a:ext uri="{FF2B5EF4-FFF2-40B4-BE49-F238E27FC236}">
                <a16:creationId xmlns:a16="http://schemas.microsoft.com/office/drawing/2014/main" id="{75ECF4A2-1895-294D-BE06-CF659F7E72E2}"/>
              </a:ext>
            </a:extLst>
          </p:cNvPr>
          <p:cNvSpPr/>
          <p:nvPr/>
        </p:nvSpPr>
        <p:spPr>
          <a:xfrm>
            <a:off x="5041623" y="2703816"/>
            <a:ext cx="1772493" cy="646331"/>
          </a:xfrm>
          <a:prstGeom prst="rect">
            <a:avLst/>
          </a:prstGeom>
        </p:spPr>
        <p:txBody>
          <a:bodyPr wrap="square">
            <a:spAutoFit/>
          </a:bodyPr>
          <a:lstStyle/>
          <a:p>
            <a:pPr>
              <a:lnSpc>
                <a:spcPct val="90000"/>
              </a:lnSpc>
            </a:pPr>
            <a:r>
              <a:rPr lang="en-US" sz="2000" b="1" dirty="0">
                <a:solidFill>
                  <a:srgbClr val="007791"/>
                </a:solidFill>
                <a:latin typeface="Century Gothic" panose="020B0502020202020204" pitchFamily="34" charset="0"/>
              </a:rPr>
              <a:t>Guaranteed Issue</a:t>
            </a:r>
          </a:p>
        </p:txBody>
      </p:sp>
      <p:sp>
        <p:nvSpPr>
          <p:cNvPr id="5" name="Rectangle 4">
            <a:extLst>
              <a:ext uri="{FF2B5EF4-FFF2-40B4-BE49-F238E27FC236}">
                <a16:creationId xmlns:a16="http://schemas.microsoft.com/office/drawing/2014/main" id="{AABE34B2-C5F6-B643-9843-00221B95CA14}"/>
              </a:ext>
            </a:extLst>
          </p:cNvPr>
          <p:cNvSpPr/>
          <p:nvPr/>
        </p:nvSpPr>
        <p:spPr>
          <a:xfrm>
            <a:off x="7008821" y="4428996"/>
            <a:ext cx="4714524" cy="1426031"/>
          </a:xfrm>
          <a:prstGeom prst="rect">
            <a:avLst/>
          </a:prstGeom>
        </p:spPr>
        <p:txBody>
          <a:bodyPr wrap="square">
            <a:spAutoFit/>
          </a:bodyPr>
          <a:lstStyle/>
          <a:p>
            <a:pPr marL="182880" indent="-182880">
              <a:spcBef>
                <a:spcPts val="1000"/>
              </a:spcBef>
              <a:buFont typeface="Arial" panose="020B0604020202020204" pitchFamily="34" charset="0"/>
              <a:buChar char="•"/>
            </a:pPr>
            <a:r>
              <a:rPr lang="en-US" sz="1400" dirty="0">
                <a:solidFill>
                  <a:schemeClr val="tx1">
                    <a:lumMod val="75000"/>
                    <a:lumOff val="25000"/>
                  </a:schemeClr>
                </a:solidFill>
                <a:latin typeface="Century Gothic" panose="020B0502020202020204" pitchFamily="34" charset="0"/>
              </a:rPr>
              <a:t>Moving from one Supplemental plan to another</a:t>
            </a:r>
          </a:p>
          <a:p>
            <a:pPr marL="182880" indent="-182880">
              <a:spcBef>
                <a:spcPts val="1000"/>
              </a:spcBef>
              <a:buFont typeface="Arial" panose="020B0604020202020204" pitchFamily="34" charset="0"/>
              <a:buChar char="•"/>
            </a:pPr>
            <a:r>
              <a:rPr lang="en-US" sz="1400" dirty="0">
                <a:solidFill>
                  <a:schemeClr val="tx1">
                    <a:lumMod val="75000"/>
                    <a:lumOff val="25000"/>
                  </a:schemeClr>
                </a:solidFill>
                <a:latin typeface="Century Gothic" panose="020B0502020202020204" pitchFamily="34" charset="0"/>
              </a:rPr>
              <a:t>Would apply if no other health insurance coverage exists within prior 60 days</a:t>
            </a:r>
          </a:p>
          <a:p>
            <a:pPr marL="182880" indent="-182880">
              <a:spcBef>
                <a:spcPts val="1000"/>
              </a:spcBef>
              <a:buFont typeface="Arial" panose="020B0604020202020204" pitchFamily="34" charset="0"/>
              <a:buChar char="•"/>
            </a:pPr>
            <a:r>
              <a:rPr lang="en-US" sz="1400" dirty="0">
                <a:solidFill>
                  <a:schemeClr val="tx1">
                    <a:lumMod val="75000"/>
                    <a:lumOff val="25000"/>
                  </a:schemeClr>
                </a:solidFill>
                <a:latin typeface="Century Gothic" panose="020B0502020202020204" pitchFamily="34" charset="0"/>
              </a:rPr>
              <a:t>Applies if Part B is beyond 6 months and no other health insurance</a:t>
            </a:r>
          </a:p>
        </p:txBody>
      </p:sp>
      <p:sp>
        <p:nvSpPr>
          <p:cNvPr id="20" name="Rectangle 19">
            <a:extLst>
              <a:ext uri="{FF2B5EF4-FFF2-40B4-BE49-F238E27FC236}">
                <a16:creationId xmlns:a16="http://schemas.microsoft.com/office/drawing/2014/main" id="{9989699A-265A-5D41-8516-4776D58B2FBC}"/>
              </a:ext>
            </a:extLst>
          </p:cNvPr>
          <p:cNvSpPr/>
          <p:nvPr/>
        </p:nvSpPr>
        <p:spPr>
          <a:xfrm>
            <a:off x="1168040" y="26285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041F97-85A9-904B-A362-76AF13FBD049}"/>
              </a:ext>
            </a:extLst>
          </p:cNvPr>
          <p:cNvSpPr/>
          <p:nvPr/>
        </p:nvSpPr>
        <p:spPr>
          <a:xfrm>
            <a:off x="5053498" y="4407222"/>
            <a:ext cx="2004691" cy="707886"/>
          </a:xfrm>
          <a:prstGeom prst="rect">
            <a:avLst/>
          </a:prstGeom>
        </p:spPr>
        <p:txBody>
          <a:bodyPr wrap="square">
            <a:spAutoFit/>
          </a:bodyPr>
          <a:lstStyle/>
          <a:p>
            <a:r>
              <a:rPr lang="en-US" sz="2000" b="1" dirty="0">
                <a:solidFill>
                  <a:srgbClr val="007791"/>
                </a:solidFill>
                <a:latin typeface="Century Gothic" panose="020B0502020202020204" pitchFamily="34" charset="0"/>
              </a:rPr>
              <a:t>Medical Underwriting</a:t>
            </a:r>
          </a:p>
        </p:txBody>
      </p:sp>
    </p:spTree>
    <p:extLst>
      <p:ext uri="{BB962C8B-B14F-4D97-AF65-F5344CB8AC3E}">
        <p14:creationId xmlns:p14="http://schemas.microsoft.com/office/powerpoint/2010/main" val="72575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D1EBC-AD77-1943-9598-1D7666DBFC0D}"/>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3F2FDEE-CD46-1D49-8548-86AA5B408E95}"/>
              </a:ext>
            </a:extLst>
          </p:cNvPr>
          <p:cNvPicPr>
            <a:picLocks noChangeAspect="1"/>
          </p:cNvPicPr>
          <p:nvPr/>
        </p:nvPicPr>
        <p:blipFill>
          <a:blip r:embed="rId3"/>
          <a:srcRect/>
          <a:stretch/>
        </p:blipFill>
        <p:spPr>
          <a:xfrm>
            <a:off x="8021081" y="1292575"/>
            <a:ext cx="4174068" cy="5565425"/>
          </a:xfrm>
          <a:prstGeom prst="rect">
            <a:avLst/>
          </a:prstGeom>
        </p:spPr>
      </p:pic>
      <p:sp>
        <p:nvSpPr>
          <p:cNvPr id="2" name="Title 1"/>
          <p:cNvSpPr>
            <a:spLocks noGrp="1"/>
          </p:cNvSpPr>
          <p:nvPr>
            <p:ph type="title"/>
          </p:nvPr>
        </p:nvSpPr>
        <p:spPr>
          <a:xfrm>
            <a:off x="546095" y="925230"/>
            <a:ext cx="3772745" cy="2398824"/>
          </a:xfrm>
        </p:spPr>
        <p:txBody>
          <a:bodyPr>
            <a:normAutofit/>
          </a:bodyPr>
          <a:lstStyle/>
          <a:p>
            <a:r>
              <a:rPr lang="en-US" sz="4400" b="1" dirty="0">
                <a:solidFill>
                  <a:srgbClr val="007791"/>
                </a:solidFill>
              </a:rPr>
              <a:t>Medicare Advantage (Part C)</a:t>
            </a:r>
          </a:p>
        </p:txBody>
      </p:sp>
      <p:sp>
        <p:nvSpPr>
          <p:cNvPr id="3" name="Content Placeholder 2"/>
          <p:cNvSpPr>
            <a:spLocks noGrp="1"/>
          </p:cNvSpPr>
          <p:nvPr>
            <p:ph idx="4294967295"/>
          </p:nvPr>
        </p:nvSpPr>
        <p:spPr>
          <a:xfrm>
            <a:off x="3550597" y="2864754"/>
            <a:ext cx="4356237" cy="4103655"/>
          </a:xfrm>
          <a:prstGeom prst="rect">
            <a:avLst/>
          </a:prstGeom>
        </p:spPr>
        <p:txBody>
          <a:bodyPr>
            <a:normAutofit/>
          </a:bodyPr>
          <a:lstStyle/>
          <a:p>
            <a:pPr marL="182880" indent="-182880">
              <a:lnSpc>
                <a:spcPct val="120000"/>
              </a:lnSpc>
              <a:buFont typeface="Arial" panose="020B0604020202020204" pitchFamily="34" charset="0"/>
              <a:buChar char="•"/>
            </a:pPr>
            <a:r>
              <a:rPr lang="en-US" sz="1400" dirty="0">
                <a:solidFill>
                  <a:srgbClr val="53565A"/>
                </a:solidFill>
              </a:rPr>
              <a:t>All-inclusive private insurance plan</a:t>
            </a:r>
          </a:p>
          <a:p>
            <a:pPr marL="182880" indent="-182880">
              <a:lnSpc>
                <a:spcPct val="120000"/>
              </a:lnSpc>
              <a:buFont typeface="Arial" panose="020B0604020202020204" pitchFamily="34" charset="0"/>
              <a:buChar char="•"/>
            </a:pPr>
            <a:r>
              <a:rPr lang="en-US" sz="1400" dirty="0">
                <a:solidFill>
                  <a:srgbClr val="53565A"/>
                </a:solidFill>
              </a:rPr>
              <a:t>Replaces Original Medicare (Parts A and B)</a:t>
            </a:r>
          </a:p>
          <a:p>
            <a:pPr marL="182880" lvl="1" indent="-182880">
              <a:lnSpc>
                <a:spcPct val="120000"/>
              </a:lnSpc>
              <a:buFont typeface="Arial" panose="020B0604020202020204" pitchFamily="34" charset="0"/>
              <a:buChar char="•"/>
            </a:pPr>
            <a:r>
              <a:rPr lang="en-US" sz="1400" dirty="0">
                <a:solidFill>
                  <a:srgbClr val="53565A"/>
                </a:solidFill>
              </a:rPr>
              <a:t>Not losing Parts A and B</a:t>
            </a:r>
          </a:p>
          <a:p>
            <a:pPr marL="182880" lvl="1" indent="-182880">
              <a:lnSpc>
                <a:spcPct val="120000"/>
              </a:lnSpc>
              <a:buFont typeface="Arial" panose="020B0604020202020204" pitchFamily="34" charset="0"/>
              <a:buChar char="•"/>
            </a:pPr>
            <a:r>
              <a:rPr lang="en-US" sz="1400" dirty="0">
                <a:solidFill>
                  <a:srgbClr val="53565A"/>
                </a:solidFill>
              </a:rPr>
              <a:t>Must continue to pay Part B premium</a:t>
            </a:r>
          </a:p>
          <a:p>
            <a:pPr marL="182880" indent="-182880">
              <a:lnSpc>
                <a:spcPct val="120000"/>
              </a:lnSpc>
              <a:buFont typeface="Arial" panose="020B0604020202020204" pitchFamily="34" charset="0"/>
              <a:buChar char="•"/>
            </a:pPr>
            <a:r>
              <a:rPr lang="en-US" sz="1400" dirty="0">
                <a:solidFill>
                  <a:srgbClr val="53565A"/>
                </a:solidFill>
              </a:rPr>
              <a:t>Benefits and services equal to or better than Original Medicare</a:t>
            </a:r>
          </a:p>
          <a:p>
            <a:pPr marL="182880" lvl="1" indent="-182880">
              <a:lnSpc>
                <a:spcPct val="120000"/>
              </a:lnSpc>
              <a:buFont typeface="Arial" panose="020B0604020202020204" pitchFamily="34" charset="0"/>
              <a:buChar char="•"/>
            </a:pPr>
            <a:r>
              <a:rPr lang="en-US" sz="1400" dirty="0">
                <a:solidFill>
                  <a:srgbClr val="53565A"/>
                </a:solidFill>
              </a:rPr>
              <a:t>Often includes Rx, Dental, Vision and other value-added benefits</a:t>
            </a:r>
          </a:p>
          <a:p>
            <a:pPr marL="182880" indent="-182880">
              <a:lnSpc>
                <a:spcPct val="120000"/>
              </a:lnSpc>
              <a:buFont typeface="Arial" panose="020B0604020202020204" pitchFamily="34" charset="0"/>
              <a:buChar char="•"/>
            </a:pPr>
            <a:r>
              <a:rPr lang="en-US" sz="1400" dirty="0">
                <a:solidFill>
                  <a:srgbClr val="53565A"/>
                </a:solidFill>
              </a:rPr>
              <a:t>Monthly premium </a:t>
            </a:r>
            <a:br>
              <a:rPr lang="en-US" sz="1400" dirty="0">
                <a:solidFill>
                  <a:srgbClr val="53565A"/>
                </a:solidFill>
              </a:rPr>
            </a:br>
            <a:r>
              <a:rPr lang="en-US" sz="1400" dirty="0">
                <a:solidFill>
                  <a:srgbClr val="53565A"/>
                </a:solidFill>
              </a:rPr>
              <a:t>($0 premium plans often available)</a:t>
            </a:r>
          </a:p>
          <a:p>
            <a:pPr marL="182880" indent="-182880">
              <a:lnSpc>
                <a:spcPct val="120000"/>
              </a:lnSpc>
              <a:buFont typeface="Arial" panose="020B0604020202020204" pitchFamily="34" charset="0"/>
              <a:buChar char="•"/>
            </a:pPr>
            <a:r>
              <a:rPr lang="en-US" sz="1400" dirty="0">
                <a:solidFill>
                  <a:srgbClr val="53565A"/>
                </a:solidFill>
              </a:rPr>
              <a:t>Deductibles, copayments and/or coinsurance vary by plan</a:t>
            </a:r>
          </a:p>
        </p:txBody>
      </p:sp>
      <p:sp>
        <p:nvSpPr>
          <p:cNvPr id="6" name="TextBox 5">
            <a:extLst>
              <a:ext uri="{FF2B5EF4-FFF2-40B4-BE49-F238E27FC236}">
                <a16:creationId xmlns:a16="http://schemas.microsoft.com/office/drawing/2014/main" id="{E6FBEDB2-147D-A849-B4BF-542F10E97EA1}"/>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12" name="Rectangle 11">
            <a:extLst>
              <a:ext uri="{FF2B5EF4-FFF2-40B4-BE49-F238E27FC236}">
                <a16:creationId xmlns:a16="http://schemas.microsoft.com/office/drawing/2014/main" id="{C41C2E77-DC54-3C41-8286-399F6A55D1AF}"/>
              </a:ext>
            </a:extLst>
          </p:cNvPr>
          <p:cNvSpPr/>
          <p:nvPr/>
        </p:nvSpPr>
        <p:spPr>
          <a:xfrm>
            <a:off x="1168040" y="3242459"/>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29A24A8-E46B-1545-8E7C-10E771FB1E44}"/>
              </a:ext>
            </a:extLst>
          </p:cNvPr>
          <p:cNvPicPr>
            <a:picLocks noChangeAspect="1"/>
          </p:cNvPicPr>
          <p:nvPr/>
        </p:nvPicPr>
        <p:blipFill>
          <a:blip r:embed="rId4"/>
          <a:stretch>
            <a:fillRect/>
          </a:stretch>
        </p:blipFill>
        <p:spPr>
          <a:xfrm>
            <a:off x="9745579" y="6094799"/>
            <a:ext cx="2141220" cy="474750"/>
          </a:xfrm>
          <a:prstGeom prst="rect">
            <a:avLst/>
          </a:prstGeom>
          <a:effectLst/>
        </p:spPr>
      </p:pic>
    </p:spTree>
    <p:extLst>
      <p:ext uri="{BB962C8B-B14F-4D97-AF65-F5344CB8AC3E}">
        <p14:creationId xmlns:p14="http://schemas.microsoft.com/office/powerpoint/2010/main" val="297021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erson using a computer&#10;&#10;Description automatically generated with medium confidence">
            <a:extLst>
              <a:ext uri="{FF2B5EF4-FFF2-40B4-BE49-F238E27FC236}">
                <a16:creationId xmlns:a16="http://schemas.microsoft.com/office/drawing/2014/main" id="{D1FC27B4-D0D8-174D-BE06-8AA59EE2CDCE}"/>
              </a:ext>
            </a:extLst>
          </p:cNvPr>
          <p:cNvPicPr>
            <a:picLocks noChangeAspect="1"/>
          </p:cNvPicPr>
          <p:nvPr/>
        </p:nvPicPr>
        <p:blipFill>
          <a:blip r:embed="rId3"/>
          <a:stretch>
            <a:fillRect/>
          </a:stretch>
        </p:blipFill>
        <p:spPr>
          <a:xfrm flipH="1">
            <a:off x="-4093" y="1"/>
            <a:ext cx="12185460" cy="3625702"/>
          </a:xfrm>
          <a:prstGeom prst="rect">
            <a:avLst/>
          </a:prstGeom>
        </p:spPr>
      </p:pic>
      <p:sp>
        <p:nvSpPr>
          <p:cNvPr id="15" name="Rectangle 14">
            <a:extLst>
              <a:ext uri="{FF2B5EF4-FFF2-40B4-BE49-F238E27FC236}">
                <a16:creationId xmlns:a16="http://schemas.microsoft.com/office/drawing/2014/main" id="{C426CCDB-679A-9149-A8F1-64FCC0D6617D}"/>
              </a:ext>
            </a:extLst>
          </p:cNvPr>
          <p:cNvSpPr/>
          <p:nvPr/>
        </p:nvSpPr>
        <p:spPr>
          <a:xfrm>
            <a:off x="6832600" y="1280160"/>
            <a:ext cx="5359400" cy="5577840"/>
          </a:xfrm>
          <a:prstGeom prst="rect">
            <a:avLst/>
          </a:prstGeom>
          <a:solidFill>
            <a:srgbClr val="E1E8E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99103" y="438275"/>
            <a:ext cx="4861897" cy="2777421"/>
          </a:xfrm>
        </p:spPr>
        <p:txBody>
          <a:bodyPr>
            <a:normAutofit/>
          </a:bodyPr>
          <a:lstStyle/>
          <a:p>
            <a:r>
              <a:rPr lang="en-US" sz="4400" b="1" dirty="0">
                <a:solidFill>
                  <a:schemeClr val="bg1"/>
                </a:solidFill>
              </a:rPr>
              <a:t>What is Medicare Part D?</a:t>
            </a:r>
          </a:p>
        </p:txBody>
      </p:sp>
      <p:sp>
        <p:nvSpPr>
          <p:cNvPr id="3" name="Content Placeholder 2"/>
          <p:cNvSpPr>
            <a:spLocks noGrp="1"/>
          </p:cNvSpPr>
          <p:nvPr>
            <p:ph idx="4294967295"/>
          </p:nvPr>
        </p:nvSpPr>
        <p:spPr>
          <a:xfrm>
            <a:off x="616731" y="3834214"/>
            <a:ext cx="4387520" cy="769602"/>
          </a:xfrm>
        </p:spPr>
        <p:txBody>
          <a:bodyPr>
            <a:normAutofit fontScale="92500"/>
          </a:bodyPr>
          <a:lstStyle/>
          <a:p>
            <a:pPr marL="0" indent="0">
              <a:lnSpc>
                <a:spcPct val="120000"/>
              </a:lnSpc>
              <a:buNone/>
            </a:pPr>
            <a:r>
              <a:rPr lang="en-US" sz="1800" dirty="0">
                <a:solidFill>
                  <a:srgbClr val="007791"/>
                </a:solidFill>
              </a:rPr>
              <a:t>It’s Medicare Prescription Drug coverage you get in one of two ways.</a:t>
            </a:r>
          </a:p>
          <a:p>
            <a:pPr marL="0" indent="0">
              <a:lnSpc>
                <a:spcPct val="120000"/>
              </a:lnSpc>
              <a:buNone/>
            </a:pPr>
            <a:endParaRPr lang="en-US" sz="1200" dirty="0">
              <a:solidFill>
                <a:srgbClr val="007791"/>
              </a:solidFill>
            </a:endParaRPr>
          </a:p>
        </p:txBody>
      </p:sp>
      <p:sp>
        <p:nvSpPr>
          <p:cNvPr id="5" name="TextBox 4">
            <a:extLst>
              <a:ext uri="{FF2B5EF4-FFF2-40B4-BE49-F238E27FC236}">
                <a16:creationId xmlns:a16="http://schemas.microsoft.com/office/drawing/2014/main" id="{D1710E07-C419-B148-B33A-AF6DD3943921}"/>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solidFill>
                <a:latin typeface="Century Gothic" panose="020B0502020202020204" pitchFamily="34" charset="0"/>
              </a:rPr>
              <a:t>MEDICARE 101</a:t>
            </a:r>
          </a:p>
        </p:txBody>
      </p:sp>
      <p:sp>
        <p:nvSpPr>
          <p:cNvPr id="6" name="Rectangle 5">
            <a:extLst>
              <a:ext uri="{FF2B5EF4-FFF2-40B4-BE49-F238E27FC236}">
                <a16:creationId xmlns:a16="http://schemas.microsoft.com/office/drawing/2014/main" id="{BCC75225-8D09-F746-88B7-EF1AAE2EBA24}"/>
              </a:ext>
            </a:extLst>
          </p:cNvPr>
          <p:cNvSpPr/>
          <p:nvPr/>
        </p:nvSpPr>
        <p:spPr>
          <a:xfrm>
            <a:off x="699693" y="2632724"/>
            <a:ext cx="1330233" cy="6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88AB94B6-3AB6-E34A-ADA9-9213A96F0E40}"/>
              </a:ext>
            </a:extLst>
          </p:cNvPr>
          <p:cNvSpPr txBox="1"/>
          <p:nvPr/>
        </p:nvSpPr>
        <p:spPr>
          <a:xfrm>
            <a:off x="7431879" y="2099435"/>
            <a:ext cx="1092820" cy="707886"/>
          </a:xfrm>
          <a:prstGeom prst="rect">
            <a:avLst/>
          </a:prstGeom>
          <a:noFill/>
        </p:spPr>
        <p:txBody>
          <a:bodyPr wrap="square" rtlCol="0">
            <a:spAutoFit/>
          </a:bodyPr>
          <a:lstStyle/>
          <a:p>
            <a:r>
              <a:rPr lang="en-US" sz="4000" b="1" dirty="0">
                <a:solidFill>
                  <a:srgbClr val="007791"/>
                </a:solidFill>
                <a:latin typeface="Century Gothic" panose="020B0502020202020204" pitchFamily="34" charset="0"/>
              </a:rPr>
              <a:t>01</a:t>
            </a:r>
          </a:p>
        </p:txBody>
      </p:sp>
      <p:sp>
        <p:nvSpPr>
          <p:cNvPr id="10" name="Rectangle 9">
            <a:extLst>
              <a:ext uri="{FF2B5EF4-FFF2-40B4-BE49-F238E27FC236}">
                <a16:creationId xmlns:a16="http://schemas.microsoft.com/office/drawing/2014/main" id="{D28B483A-F286-B940-ADBF-6CD2E434B4F4}"/>
              </a:ext>
            </a:extLst>
          </p:cNvPr>
          <p:cNvSpPr/>
          <p:nvPr/>
        </p:nvSpPr>
        <p:spPr>
          <a:xfrm>
            <a:off x="7431879" y="2807321"/>
            <a:ext cx="3698197" cy="622286"/>
          </a:xfrm>
          <a:prstGeom prst="rect">
            <a:avLst/>
          </a:prstGeom>
        </p:spPr>
        <p:txBody>
          <a:bodyPr wrap="square">
            <a:spAutoFit/>
          </a:bodyPr>
          <a:lstStyle/>
          <a:p>
            <a:pPr>
              <a:lnSpc>
                <a:spcPct val="130000"/>
              </a:lnSpc>
            </a:pPr>
            <a:r>
              <a:rPr lang="en-US" sz="1400" dirty="0">
                <a:solidFill>
                  <a:srgbClr val="003C4B"/>
                </a:solidFill>
                <a:latin typeface="Century Gothic" panose="020B0502020202020204" pitchFamily="34" charset="0"/>
              </a:rPr>
              <a:t>Combined into a Medicare Advantage Prescription Drug (MAPD) plan</a:t>
            </a:r>
          </a:p>
        </p:txBody>
      </p:sp>
      <p:sp>
        <p:nvSpPr>
          <p:cNvPr id="11" name="Rectangle 10">
            <a:extLst>
              <a:ext uri="{FF2B5EF4-FFF2-40B4-BE49-F238E27FC236}">
                <a16:creationId xmlns:a16="http://schemas.microsoft.com/office/drawing/2014/main" id="{22604AA4-2410-0B43-BF60-EC2D5612F80B}"/>
              </a:ext>
            </a:extLst>
          </p:cNvPr>
          <p:cNvSpPr/>
          <p:nvPr/>
        </p:nvSpPr>
        <p:spPr>
          <a:xfrm>
            <a:off x="7431879" y="4462052"/>
            <a:ext cx="3698197" cy="902363"/>
          </a:xfrm>
          <a:prstGeom prst="rect">
            <a:avLst/>
          </a:prstGeom>
        </p:spPr>
        <p:txBody>
          <a:bodyPr wrap="square">
            <a:spAutoFit/>
          </a:bodyPr>
          <a:lstStyle/>
          <a:p>
            <a:pPr>
              <a:lnSpc>
                <a:spcPct val="130000"/>
              </a:lnSpc>
            </a:pPr>
            <a:r>
              <a:rPr lang="en-US" sz="1400" dirty="0">
                <a:solidFill>
                  <a:srgbClr val="003C4B"/>
                </a:solidFill>
                <a:latin typeface="Century Gothic" panose="020B0502020202020204" pitchFamily="34" charset="0"/>
              </a:rPr>
              <a:t>A stand-alone Prescription Drug Plan (PDP), often combined with a Medicare Supplement plan</a:t>
            </a:r>
          </a:p>
        </p:txBody>
      </p:sp>
      <p:sp>
        <p:nvSpPr>
          <p:cNvPr id="12" name="TextBox 11">
            <a:extLst>
              <a:ext uri="{FF2B5EF4-FFF2-40B4-BE49-F238E27FC236}">
                <a16:creationId xmlns:a16="http://schemas.microsoft.com/office/drawing/2014/main" id="{ABCCAA6F-D267-1946-BF6A-206D760C76BC}"/>
              </a:ext>
            </a:extLst>
          </p:cNvPr>
          <p:cNvSpPr txBox="1"/>
          <p:nvPr/>
        </p:nvSpPr>
        <p:spPr>
          <a:xfrm>
            <a:off x="7431879" y="3759440"/>
            <a:ext cx="1092820" cy="707886"/>
          </a:xfrm>
          <a:prstGeom prst="rect">
            <a:avLst/>
          </a:prstGeom>
          <a:noFill/>
        </p:spPr>
        <p:txBody>
          <a:bodyPr wrap="square" rtlCol="0">
            <a:spAutoFit/>
          </a:bodyPr>
          <a:lstStyle/>
          <a:p>
            <a:r>
              <a:rPr lang="en-US" sz="4000" b="1" dirty="0">
                <a:solidFill>
                  <a:srgbClr val="007791"/>
                </a:solidFill>
                <a:latin typeface="Century Gothic" panose="020B0502020202020204" pitchFamily="34" charset="0"/>
              </a:rPr>
              <a:t>02</a:t>
            </a:r>
          </a:p>
        </p:txBody>
      </p:sp>
      <p:pic>
        <p:nvPicPr>
          <p:cNvPr id="16" name="Picture 15">
            <a:extLst>
              <a:ext uri="{FF2B5EF4-FFF2-40B4-BE49-F238E27FC236}">
                <a16:creationId xmlns:a16="http://schemas.microsoft.com/office/drawing/2014/main" id="{2BED8098-2483-3145-9138-679A033B95ED}"/>
              </a:ext>
            </a:extLst>
          </p:cNvPr>
          <p:cNvPicPr>
            <a:picLocks noChangeAspect="1"/>
          </p:cNvPicPr>
          <p:nvPr/>
        </p:nvPicPr>
        <p:blipFill>
          <a:blip r:embed="rId4"/>
          <a:stretch>
            <a:fillRect/>
          </a:stretch>
        </p:blipFill>
        <p:spPr>
          <a:xfrm>
            <a:off x="9748157" y="6107949"/>
            <a:ext cx="2095820" cy="464684"/>
          </a:xfrm>
          <a:prstGeom prst="rect">
            <a:avLst/>
          </a:prstGeom>
        </p:spPr>
      </p:pic>
    </p:spTree>
    <p:extLst>
      <p:ext uri="{BB962C8B-B14F-4D97-AF65-F5344CB8AC3E}">
        <p14:creationId xmlns:p14="http://schemas.microsoft.com/office/powerpoint/2010/main" val="216859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717A4D-4E02-8347-B395-BBA21A6AF484}"/>
              </a:ext>
            </a:extLst>
          </p:cNvPr>
          <p:cNvSpPr/>
          <p:nvPr/>
        </p:nvSpPr>
        <p:spPr>
          <a:xfrm>
            <a:off x="0" y="0"/>
            <a:ext cx="12192000" cy="6875996"/>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57246" y="1102599"/>
            <a:ext cx="2288824" cy="874791"/>
          </a:xfrm>
        </p:spPr>
        <p:txBody>
          <a:bodyPr>
            <a:normAutofit/>
          </a:bodyPr>
          <a:lstStyle/>
          <a:p>
            <a:r>
              <a:rPr lang="en-US" sz="4400" b="1" dirty="0">
                <a:solidFill>
                  <a:srgbClr val="007791"/>
                </a:solidFill>
                <a:latin typeface="Century Gothic" panose="020B0502020202020204" pitchFamily="34" charset="0"/>
              </a:rPr>
              <a:t>Part D</a:t>
            </a:r>
          </a:p>
        </p:txBody>
      </p:sp>
      <p:sp>
        <p:nvSpPr>
          <p:cNvPr id="5" name="TextBox 4">
            <a:extLst>
              <a:ext uri="{FF2B5EF4-FFF2-40B4-BE49-F238E27FC236}">
                <a16:creationId xmlns:a16="http://schemas.microsoft.com/office/drawing/2014/main" id="{310F8FFC-38E9-9648-AE49-B7EA51DE2273}"/>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6" name="Rectangle 5">
            <a:extLst>
              <a:ext uri="{FF2B5EF4-FFF2-40B4-BE49-F238E27FC236}">
                <a16:creationId xmlns:a16="http://schemas.microsoft.com/office/drawing/2014/main" id="{6B47B7CD-64AF-5141-9B57-417DD0353C0D}"/>
              </a:ext>
            </a:extLst>
          </p:cNvPr>
          <p:cNvSpPr/>
          <p:nvPr/>
        </p:nvSpPr>
        <p:spPr>
          <a:xfrm>
            <a:off x="601850" y="2395810"/>
            <a:ext cx="2106181" cy="646331"/>
          </a:xfrm>
          <a:prstGeom prst="rect">
            <a:avLst/>
          </a:prstGeom>
        </p:spPr>
        <p:txBody>
          <a:bodyPr wrap="square">
            <a:spAutoFit/>
          </a:bodyPr>
          <a:lstStyle/>
          <a:p>
            <a:r>
              <a:rPr lang="en-US" b="1" dirty="0">
                <a:solidFill>
                  <a:srgbClr val="003C4B"/>
                </a:solidFill>
                <a:latin typeface="Century Gothic" panose="020B0502020202020204" pitchFamily="34" charset="0"/>
              </a:rPr>
              <a:t>Prescription Coverage</a:t>
            </a:r>
          </a:p>
        </p:txBody>
      </p:sp>
      <p:sp>
        <p:nvSpPr>
          <p:cNvPr id="7" name="Rectangle 6">
            <a:extLst>
              <a:ext uri="{FF2B5EF4-FFF2-40B4-BE49-F238E27FC236}">
                <a16:creationId xmlns:a16="http://schemas.microsoft.com/office/drawing/2014/main" id="{C64D4431-8161-1D47-A1ED-1B45C8AC46CF}"/>
              </a:ext>
            </a:extLst>
          </p:cNvPr>
          <p:cNvSpPr/>
          <p:nvPr/>
        </p:nvSpPr>
        <p:spPr>
          <a:xfrm>
            <a:off x="699693" y="2061229"/>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0655472-C28D-374F-832A-41F438738DD6}"/>
              </a:ext>
            </a:extLst>
          </p:cNvPr>
          <p:cNvPicPr>
            <a:picLocks noChangeAspect="1"/>
          </p:cNvPicPr>
          <p:nvPr/>
        </p:nvPicPr>
        <p:blipFill>
          <a:blip r:embed="rId2"/>
          <a:stretch>
            <a:fillRect/>
          </a:stretch>
        </p:blipFill>
        <p:spPr>
          <a:xfrm>
            <a:off x="9748157" y="6107949"/>
            <a:ext cx="2095820" cy="464684"/>
          </a:xfrm>
          <a:prstGeom prst="rect">
            <a:avLst/>
          </a:prstGeom>
        </p:spPr>
      </p:pic>
      <p:pic>
        <p:nvPicPr>
          <p:cNvPr id="3" name="Picture 2" descr="Timeline&#10;&#10;Description automatically generated">
            <a:extLst>
              <a:ext uri="{FF2B5EF4-FFF2-40B4-BE49-F238E27FC236}">
                <a16:creationId xmlns:a16="http://schemas.microsoft.com/office/drawing/2014/main" id="{BA5EA561-ABBE-F649-8F5C-F10259D1E5AE}"/>
              </a:ext>
            </a:extLst>
          </p:cNvPr>
          <p:cNvPicPr>
            <a:picLocks noChangeAspect="1"/>
          </p:cNvPicPr>
          <p:nvPr/>
        </p:nvPicPr>
        <p:blipFill>
          <a:blip r:embed="rId3"/>
          <a:stretch>
            <a:fillRect/>
          </a:stretch>
        </p:blipFill>
        <p:spPr>
          <a:xfrm>
            <a:off x="2936583" y="568179"/>
            <a:ext cx="9753244" cy="5306416"/>
          </a:xfrm>
          <a:prstGeom prst="rect">
            <a:avLst/>
          </a:prstGeom>
        </p:spPr>
      </p:pic>
    </p:spTree>
    <p:extLst>
      <p:ext uri="{BB962C8B-B14F-4D97-AF65-F5344CB8AC3E}">
        <p14:creationId xmlns:p14="http://schemas.microsoft.com/office/powerpoint/2010/main" val="316098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0525E-7142-F741-AFEE-255D95399589}"/>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person&#10;&#10;Description automatically generated">
            <a:extLst>
              <a:ext uri="{FF2B5EF4-FFF2-40B4-BE49-F238E27FC236}">
                <a16:creationId xmlns:a16="http://schemas.microsoft.com/office/drawing/2014/main" id="{1AF5FFFC-284D-344B-A3EE-D8FE057D1CD3}"/>
              </a:ext>
            </a:extLst>
          </p:cNvPr>
          <p:cNvPicPr>
            <a:picLocks noChangeAspect="1"/>
          </p:cNvPicPr>
          <p:nvPr/>
        </p:nvPicPr>
        <p:blipFill>
          <a:blip r:embed="rId2"/>
          <a:stretch>
            <a:fillRect/>
          </a:stretch>
        </p:blipFill>
        <p:spPr>
          <a:xfrm>
            <a:off x="8029808" y="1292575"/>
            <a:ext cx="4174067" cy="5565423"/>
          </a:xfrm>
          <a:prstGeom prst="rect">
            <a:avLst/>
          </a:prstGeom>
        </p:spPr>
      </p:pic>
      <p:sp>
        <p:nvSpPr>
          <p:cNvPr id="4" name="Title 1">
            <a:extLst>
              <a:ext uri="{FF2B5EF4-FFF2-40B4-BE49-F238E27FC236}">
                <a16:creationId xmlns:a16="http://schemas.microsoft.com/office/drawing/2014/main" id="{E8257B03-9DA4-F547-845C-693F8ED5E236}"/>
              </a:ext>
            </a:extLst>
          </p:cNvPr>
          <p:cNvSpPr txBox="1">
            <a:spLocks/>
          </p:cNvSpPr>
          <p:nvPr/>
        </p:nvSpPr>
        <p:spPr>
          <a:xfrm>
            <a:off x="563880" y="908491"/>
            <a:ext cx="3545541" cy="1540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lumMod val="65000"/>
                    <a:lumOff val="35000"/>
                  </a:schemeClr>
                </a:solidFill>
                <a:latin typeface="Century Gothic" charset="0"/>
                <a:ea typeface="Century Gothic" charset="0"/>
                <a:cs typeface="Century Gothic" charset="0"/>
              </a:defRPr>
            </a:lvl1pPr>
          </a:lstStyle>
          <a:p>
            <a:pPr algn="l"/>
            <a:r>
              <a:rPr lang="en-US" sz="4400" b="1" spc="-150" dirty="0">
                <a:solidFill>
                  <a:srgbClr val="007791"/>
                </a:solidFill>
                <a:latin typeface="Century Gothic" panose="020B0502020202020204" pitchFamily="34" charset="0"/>
              </a:rPr>
              <a:t>What is </a:t>
            </a:r>
            <a:br>
              <a:rPr lang="en-US" sz="4400" b="1" spc="-150" dirty="0">
                <a:solidFill>
                  <a:srgbClr val="007791"/>
                </a:solidFill>
                <a:latin typeface="Century Gothic" panose="020B0502020202020204" pitchFamily="34" charset="0"/>
              </a:rPr>
            </a:br>
            <a:r>
              <a:rPr lang="en-US" sz="4400" b="1" spc="-150" dirty="0">
                <a:solidFill>
                  <a:srgbClr val="007791"/>
                </a:solidFill>
                <a:latin typeface="Century Gothic" panose="020B0502020202020204" pitchFamily="34" charset="0"/>
              </a:rPr>
              <a:t>Medicare?</a:t>
            </a:r>
            <a:endParaRPr lang="en-US" b="1" spc="-150" dirty="0">
              <a:solidFill>
                <a:srgbClr val="00779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A0DC1F85-0B0B-4548-965C-273C0249D1A6}"/>
              </a:ext>
            </a:extLst>
          </p:cNvPr>
          <p:cNvSpPr txBox="1">
            <a:spLocks/>
          </p:cNvSpPr>
          <p:nvPr/>
        </p:nvSpPr>
        <p:spPr>
          <a:xfrm>
            <a:off x="3246677" y="2944384"/>
            <a:ext cx="4649594" cy="2868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
              <a:defRPr sz="2400" kern="1200">
                <a:solidFill>
                  <a:schemeClr val="tx1">
                    <a:lumMod val="65000"/>
                    <a:lumOff val="3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Font typeface="Wingdings" charset="2"/>
              <a:buNone/>
            </a:pPr>
            <a:r>
              <a:rPr lang="en-US" sz="1600" b="1" dirty="0">
                <a:solidFill>
                  <a:schemeClr val="tx1">
                    <a:lumMod val="75000"/>
                    <a:lumOff val="25000"/>
                  </a:schemeClr>
                </a:solidFill>
              </a:rPr>
              <a:t>Medicare is a federal system of health insurance for people age 65 or older and for certain younger people with disabilities.  </a:t>
            </a:r>
          </a:p>
          <a:p>
            <a:pPr marL="0" indent="0">
              <a:lnSpc>
                <a:spcPct val="120000"/>
              </a:lnSpc>
              <a:buFont typeface="Wingdings" charset="2"/>
              <a:buNone/>
            </a:pPr>
            <a:r>
              <a:rPr lang="en-US" sz="1600" b="1" dirty="0">
                <a:solidFill>
                  <a:schemeClr val="tx1">
                    <a:lumMod val="75000"/>
                    <a:lumOff val="25000"/>
                  </a:schemeClr>
                </a:solidFill>
              </a:rPr>
              <a:t>It pays for part of an individual's health care expenses. It is paid for through people's payroll taxes while they are working.</a:t>
            </a:r>
          </a:p>
          <a:p>
            <a:pPr>
              <a:lnSpc>
                <a:spcPct val="100000"/>
              </a:lnSpc>
            </a:pPr>
            <a:endParaRPr lang="en-US" sz="1800" b="1" dirty="0"/>
          </a:p>
        </p:txBody>
      </p:sp>
      <p:sp>
        <p:nvSpPr>
          <p:cNvPr id="11" name="TextBox 10">
            <a:extLst>
              <a:ext uri="{FF2B5EF4-FFF2-40B4-BE49-F238E27FC236}">
                <a16:creationId xmlns:a16="http://schemas.microsoft.com/office/drawing/2014/main" id="{A46A03CE-C538-714A-9997-899D7CC32327}"/>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12" name="Rectangle 11">
            <a:extLst>
              <a:ext uri="{FF2B5EF4-FFF2-40B4-BE49-F238E27FC236}">
                <a16:creationId xmlns:a16="http://schemas.microsoft.com/office/drawing/2014/main" id="{E85ED6E6-68FA-4145-BDA4-FA5248A8116D}"/>
              </a:ext>
            </a:extLst>
          </p:cNvPr>
          <p:cNvSpPr/>
          <p:nvPr/>
        </p:nvSpPr>
        <p:spPr>
          <a:xfrm>
            <a:off x="1168040" y="26285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19DFC51-0A23-A84A-9A8E-7EF6A8CF2918}"/>
              </a:ext>
            </a:extLst>
          </p:cNvPr>
          <p:cNvPicPr>
            <a:picLocks noChangeAspect="1"/>
          </p:cNvPicPr>
          <p:nvPr/>
        </p:nvPicPr>
        <p:blipFill>
          <a:blip r:embed="rId3"/>
          <a:stretch>
            <a:fillRect/>
          </a:stretch>
        </p:blipFill>
        <p:spPr>
          <a:xfrm>
            <a:off x="9745579" y="6094799"/>
            <a:ext cx="2141220" cy="474750"/>
          </a:xfrm>
          <a:prstGeom prst="rect">
            <a:avLst/>
          </a:prstGeom>
        </p:spPr>
      </p:pic>
    </p:spTree>
    <p:extLst>
      <p:ext uri="{BB962C8B-B14F-4D97-AF65-F5344CB8AC3E}">
        <p14:creationId xmlns:p14="http://schemas.microsoft.com/office/powerpoint/2010/main" val="198898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591209" y="302007"/>
            <a:ext cx="4674473" cy="1249146"/>
          </a:xfrm>
        </p:spPr>
        <p:txBody>
          <a:bodyPr>
            <a:normAutofit/>
          </a:bodyPr>
          <a:lstStyle/>
          <a:p>
            <a:r>
              <a:rPr lang="en-US" sz="3200" b="1" dirty="0">
                <a:solidFill>
                  <a:srgbClr val="007791"/>
                </a:solidFill>
              </a:rPr>
              <a:t>Your Part D Premium Goes Up With Income</a:t>
            </a:r>
          </a:p>
        </p:txBody>
      </p:sp>
      <p:graphicFrame>
        <p:nvGraphicFramePr>
          <p:cNvPr id="3" name="Table 2"/>
          <p:cNvGraphicFramePr>
            <a:graphicFrameLocks noGrp="1"/>
          </p:cNvGraphicFramePr>
          <p:nvPr>
            <p:extLst>
              <p:ext uri="{D42A27DB-BD31-4B8C-83A1-F6EECF244321}">
                <p14:modId xmlns:p14="http://schemas.microsoft.com/office/powerpoint/2010/main" val="1447884238"/>
              </p:ext>
            </p:extLst>
          </p:nvPr>
        </p:nvGraphicFramePr>
        <p:xfrm>
          <a:off x="1052170" y="1365796"/>
          <a:ext cx="10366832" cy="4762152"/>
        </p:xfrm>
        <a:graphic>
          <a:graphicData uri="http://schemas.openxmlformats.org/drawingml/2006/table">
            <a:tbl>
              <a:tblPr firstRow="1" bandRow="1">
                <a:tableStyleId>{5C22544A-7EE6-4342-B048-85BDC9FD1C3A}</a:tableStyleId>
              </a:tblPr>
              <a:tblGrid>
                <a:gridCol w="2582945">
                  <a:extLst>
                    <a:ext uri="{9D8B030D-6E8A-4147-A177-3AD203B41FA5}">
                      <a16:colId xmlns:a16="http://schemas.microsoft.com/office/drawing/2014/main" val="20000"/>
                    </a:ext>
                  </a:extLst>
                </a:gridCol>
                <a:gridCol w="2592371">
                  <a:extLst>
                    <a:ext uri="{9D8B030D-6E8A-4147-A177-3AD203B41FA5}">
                      <a16:colId xmlns:a16="http://schemas.microsoft.com/office/drawing/2014/main" val="20001"/>
                    </a:ext>
                  </a:extLst>
                </a:gridCol>
                <a:gridCol w="2607104">
                  <a:extLst>
                    <a:ext uri="{9D8B030D-6E8A-4147-A177-3AD203B41FA5}">
                      <a16:colId xmlns:a16="http://schemas.microsoft.com/office/drawing/2014/main" val="20002"/>
                    </a:ext>
                  </a:extLst>
                </a:gridCol>
                <a:gridCol w="2584412">
                  <a:extLst>
                    <a:ext uri="{9D8B030D-6E8A-4147-A177-3AD203B41FA5}">
                      <a16:colId xmlns:a16="http://schemas.microsoft.com/office/drawing/2014/main" val="20003"/>
                    </a:ext>
                  </a:extLst>
                </a:gridCol>
              </a:tblGrid>
              <a:tr h="683852">
                <a:tc>
                  <a:txBody>
                    <a:bodyPr/>
                    <a:lstStyle/>
                    <a:p>
                      <a:r>
                        <a:rPr lang="en-US" sz="1650" dirty="0">
                          <a:solidFill>
                            <a:schemeClr val="bg1"/>
                          </a:solidFill>
                          <a:latin typeface="Century Gothic" charset="0"/>
                          <a:ea typeface="Century Gothic" charset="0"/>
                          <a:cs typeface="Century Gothic" charset="0"/>
                        </a:rPr>
                        <a:t> FILE INDIVIDUAL </a:t>
                      </a:r>
                      <a:br>
                        <a:rPr lang="en-US" sz="1650" dirty="0">
                          <a:solidFill>
                            <a:schemeClr val="bg1"/>
                          </a:solidFill>
                          <a:latin typeface="Century Gothic" charset="0"/>
                          <a:ea typeface="Century Gothic" charset="0"/>
                          <a:cs typeface="Century Gothic" charset="0"/>
                        </a:rPr>
                      </a:br>
                      <a:r>
                        <a:rPr lang="en-US" sz="1650" dirty="0">
                          <a:solidFill>
                            <a:schemeClr val="bg1"/>
                          </a:solidFill>
                          <a:latin typeface="Century Gothic" charset="0"/>
                          <a:ea typeface="Century Gothic" charset="0"/>
                          <a:cs typeface="Century Gothic" charset="0"/>
                        </a:rPr>
                        <a:t> TAX RETURN</a:t>
                      </a:r>
                    </a:p>
                  </a:txBody>
                  <a:tcPr marL="98713" marR="98713" marT="49356" marB="49356" anchor="ctr">
                    <a:solidFill>
                      <a:srgbClr val="003C4B"/>
                    </a:solidFill>
                  </a:tcPr>
                </a:tc>
                <a:tc>
                  <a:txBody>
                    <a:bodyPr/>
                    <a:lstStyle/>
                    <a:p>
                      <a:r>
                        <a:rPr lang="en-US" sz="1650" dirty="0">
                          <a:solidFill>
                            <a:schemeClr val="bg1"/>
                          </a:solidFill>
                          <a:latin typeface="Century Gothic" charset="0"/>
                          <a:ea typeface="Century Gothic" charset="0"/>
                          <a:cs typeface="Century Gothic" charset="0"/>
                        </a:rPr>
                        <a:t> FILE JOINT</a:t>
                      </a:r>
                      <a:r>
                        <a:rPr lang="en-US" sz="1650" baseline="0" dirty="0">
                          <a:solidFill>
                            <a:schemeClr val="bg1"/>
                          </a:solidFill>
                          <a:latin typeface="Century Gothic" charset="0"/>
                          <a:ea typeface="Century Gothic" charset="0"/>
                          <a:cs typeface="Century Gothic" charset="0"/>
                        </a:rPr>
                        <a:t> </a:t>
                      </a:r>
                    </a:p>
                    <a:p>
                      <a:r>
                        <a:rPr lang="en-US" sz="1650" baseline="0" dirty="0">
                          <a:solidFill>
                            <a:schemeClr val="bg1"/>
                          </a:solidFill>
                          <a:latin typeface="Century Gothic" charset="0"/>
                          <a:ea typeface="Century Gothic" charset="0"/>
                          <a:cs typeface="Century Gothic" charset="0"/>
                        </a:rPr>
                        <a:t> TAX RETURN</a:t>
                      </a:r>
                      <a:endParaRPr lang="en-US" sz="1650" dirty="0">
                        <a:solidFill>
                          <a:schemeClr val="bg1"/>
                        </a:solidFill>
                        <a:latin typeface="Century Gothic" charset="0"/>
                        <a:ea typeface="Century Gothic" charset="0"/>
                        <a:cs typeface="Century Gothic" charset="0"/>
                      </a:endParaRPr>
                    </a:p>
                  </a:txBody>
                  <a:tcPr marL="98713" marR="98713" marT="49356" marB="49356" anchor="ctr">
                    <a:solidFill>
                      <a:srgbClr val="003C4B"/>
                    </a:solidFill>
                  </a:tcPr>
                </a:tc>
                <a:tc>
                  <a:txBody>
                    <a:bodyPr/>
                    <a:lstStyle/>
                    <a:p>
                      <a:r>
                        <a:rPr lang="en-US" sz="1650" dirty="0">
                          <a:solidFill>
                            <a:schemeClr val="bg1"/>
                          </a:solidFill>
                          <a:latin typeface="Century Gothic" charset="0"/>
                          <a:ea typeface="Century Gothic" charset="0"/>
                          <a:cs typeface="Century Gothic" charset="0"/>
                        </a:rPr>
                        <a:t> FILE MARRIED  </a:t>
                      </a:r>
                      <a:br>
                        <a:rPr lang="en-US" sz="1650" dirty="0">
                          <a:solidFill>
                            <a:schemeClr val="bg1"/>
                          </a:solidFill>
                          <a:latin typeface="Century Gothic" charset="0"/>
                          <a:ea typeface="Century Gothic" charset="0"/>
                          <a:cs typeface="Century Gothic" charset="0"/>
                        </a:rPr>
                      </a:br>
                      <a:r>
                        <a:rPr lang="en-US" sz="1650" dirty="0">
                          <a:solidFill>
                            <a:schemeClr val="bg1"/>
                          </a:solidFill>
                          <a:latin typeface="Century Gothic" charset="0"/>
                          <a:ea typeface="Century Gothic" charset="0"/>
                          <a:cs typeface="Century Gothic" charset="0"/>
                        </a:rPr>
                        <a:t> &amp; SEPARATE</a:t>
                      </a:r>
                      <a:r>
                        <a:rPr lang="en-US" sz="1650" baseline="0" dirty="0">
                          <a:solidFill>
                            <a:schemeClr val="bg1"/>
                          </a:solidFill>
                          <a:latin typeface="Century Gothic" charset="0"/>
                          <a:ea typeface="Century Gothic" charset="0"/>
                          <a:cs typeface="Century Gothic" charset="0"/>
                        </a:rPr>
                        <a:t> TAX RETURN</a:t>
                      </a:r>
                      <a:endParaRPr lang="en-US" sz="1650" dirty="0">
                        <a:solidFill>
                          <a:schemeClr val="bg1"/>
                        </a:solidFill>
                        <a:latin typeface="Century Gothic" charset="0"/>
                        <a:ea typeface="Century Gothic" charset="0"/>
                        <a:cs typeface="Century Gothic" charset="0"/>
                      </a:endParaRPr>
                    </a:p>
                  </a:txBody>
                  <a:tcPr marL="98713" marR="98713" marT="49356" marB="49356" anchor="ctr">
                    <a:solidFill>
                      <a:srgbClr val="003C4B"/>
                    </a:solidFill>
                  </a:tcPr>
                </a:tc>
                <a:tc>
                  <a:txBody>
                    <a:bodyPr/>
                    <a:lstStyle/>
                    <a:p>
                      <a:pPr>
                        <a:lnSpc>
                          <a:spcPct val="100000"/>
                        </a:lnSpc>
                      </a:pPr>
                      <a:r>
                        <a:rPr lang="en-US" sz="1650" dirty="0">
                          <a:solidFill>
                            <a:schemeClr val="bg1"/>
                          </a:solidFill>
                          <a:latin typeface="Century Gothic" charset="0"/>
                          <a:ea typeface="Century Gothic" charset="0"/>
                          <a:cs typeface="Century Gothic" charset="0"/>
                        </a:rPr>
                        <a:t> YOU PAY EACH </a:t>
                      </a:r>
                      <a:br>
                        <a:rPr lang="en-US" sz="1650" dirty="0">
                          <a:solidFill>
                            <a:schemeClr val="bg1"/>
                          </a:solidFill>
                          <a:latin typeface="Century Gothic" charset="0"/>
                          <a:ea typeface="Century Gothic" charset="0"/>
                          <a:cs typeface="Century Gothic" charset="0"/>
                        </a:rPr>
                      </a:br>
                      <a:r>
                        <a:rPr lang="en-US" sz="1650" dirty="0">
                          <a:solidFill>
                            <a:schemeClr val="bg1"/>
                          </a:solidFill>
                          <a:latin typeface="Century Gothic" charset="0"/>
                          <a:ea typeface="Century Gothic" charset="0"/>
                          <a:cs typeface="Century Gothic" charset="0"/>
                        </a:rPr>
                        <a:t> MONTH (</a:t>
                      </a:r>
                      <a:r>
                        <a:rPr lang="en-US" sz="1650">
                          <a:solidFill>
                            <a:schemeClr val="bg1"/>
                          </a:solidFill>
                          <a:latin typeface="Century Gothic" charset="0"/>
                          <a:ea typeface="Century Gothic" charset="0"/>
                          <a:cs typeface="Century Gothic" charset="0"/>
                        </a:rPr>
                        <a:t>IN</a:t>
                      </a:r>
                      <a:r>
                        <a:rPr lang="en-US" sz="1650" baseline="0">
                          <a:solidFill>
                            <a:schemeClr val="bg1"/>
                          </a:solidFill>
                          <a:latin typeface="Century Gothic" charset="0"/>
                          <a:ea typeface="Century Gothic" charset="0"/>
                          <a:cs typeface="Century Gothic" charset="0"/>
                        </a:rPr>
                        <a:t> 2022) </a:t>
                      </a:r>
                      <a:endParaRPr lang="en-US" sz="1650" dirty="0">
                        <a:solidFill>
                          <a:schemeClr val="bg1"/>
                        </a:solidFill>
                        <a:latin typeface="Century Gothic" charset="0"/>
                        <a:ea typeface="Century Gothic" charset="0"/>
                        <a:cs typeface="Century Gothic" charset="0"/>
                      </a:endParaRPr>
                    </a:p>
                  </a:txBody>
                  <a:tcPr anchor="ctr">
                    <a:solidFill>
                      <a:srgbClr val="003C4B"/>
                    </a:solidFill>
                  </a:tcPr>
                </a:tc>
                <a:extLst>
                  <a:ext uri="{0D108BD9-81ED-4DB2-BD59-A6C34878D82A}">
                    <a16:rowId xmlns:a16="http://schemas.microsoft.com/office/drawing/2014/main" val="10000"/>
                  </a:ext>
                </a:extLst>
              </a:tr>
              <a:tr h="349048">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$91,000 or less</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$182,000 or less</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$91,000</a:t>
                      </a:r>
                      <a:r>
                        <a:rPr lang="en-US" sz="1650" b="1" baseline="0" dirty="0">
                          <a:solidFill>
                            <a:schemeClr val="tx1">
                              <a:lumMod val="65000"/>
                              <a:lumOff val="35000"/>
                            </a:schemeClr>
                          </a:solidFill>
                          <a:latin typeface="Century Gothic" charset="0"/>
                          <a:ea typeface="Century Gothic" charset="0"/>
                          <a:cs typeface="Century Gothic" charset="0"/>
                        </a:rPr>
                        <a:t> or less</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chemeClr val="bg1"/>
                    </a:solidFill>
                  </a:tcPr>
                </a:tc>
                <a:tc>
                  <a:txBody>
                    <a:bodyPr/>
                    <a:lstStyle/>
                    <a:p>
                      <a:pPr marL="0" marR="0" algn="l">
                        <a:lnSpc>
                          <a:spcPct val="100000"/>
                        </a:lnSpc>
                        <a:spcBef>
                          <a:spcPts val="0"/>
                        </a:spcBef>
                        <a:spcAft>
                          <a:spcPts val="0"/>
                        </a:spcAft>
                      </a:pPr>
                      <a:r>
                        <a:rPr lang="en-US" sz="1650" b="1" dirty="0">
                          <a:solidFill>
                            <a:schemeClr val="tx1">
                              <a:lumMod val="65000"/>
                              <a:lumOff val="35000"/>
                            </a:schemeClr>
                          </a:solidFill>
                          <a:effectLst/>
                          <a:latin typeface="Century Gothic" charset="0"/>
                          <a:ea typeface="Century Gothic" charset="0"/>
                          <a:cs typeface="Century Gothic" charset="0"/>
                        </a:rPr>
                        <a:t>Your plan premium</a:t>
                      </a:r>
                    </a:p>
                  </a:txBody>
                  <a:tcPr marL="95250" marR="95250" marT="95250" marB="95250" anchor="ctr">
                    <a:solidFill>
                      <a:schemeClr val="bg1"/>
                    </a:solidFill>
                  </a:tcPr>
                </a:tc>
                <a:extLst>
                  <a:ext uri="{0D108BD9-81ED-4DB2-BD59-A6C34878D82A}">
                    <a16:rowId xmlns:a16="http://schemas.microsoft.com/office/drawing/2014/main" val="10001"/>
                  </a:ext>
                </a:extLst>
              </a:tr>
              <a:tr h="0">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$91,001  to $114,000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$182,001 to $228,000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Not Applicable</a:t>
                      </a:r>
                    </a:p>
                  </a:txBody>
                  <a:tcPr marL="98713" marR="98713" marT="49356" marB="49356" anchor="ctr">
                    <a:solidFill>
                      <a:srgbClr val="E1E8EA"/>
                    </a:solidFill>
                  </a:tcPr>
                </a:tc>
                <a:tc>
                  <a:txBody>
                    <a:bodyPr/>
                    <a:lstStyle/>
                    <a:p>
                      <a:pPr marL="0" marR="0" algn="l">
                        <a:lnSpc>
                          <a:spcPct val="100000"/>
                        </a:lnSpc>
                        <a:spcBef>
                          <a:spcPts val="0"/>
                        </a:spcBef>
                        <a:spcAft>
                          <a:spcPts val="0"/>
                        </a:spcAft>
                      </a:pPr>
                      <a:r>
                        <a:rPr lang="en-US" sz="1650" b="1" dirty="0">
                          <a:solidFill>
                            <a:schemeClr val="tx1">
                              <a:lumMod val="65000"/>
                              <a:lumOff val="35000"/>
                            </a:schemeClr>
                          </a:solidFill>
                          <a:effectLst/>
                          <a:latin typeface="Century Gothic" charset="0"/>
                          <a:ea typeface="Century Gothic" charset="0"/>
                          <a:cs typeface="Century Gothic" charset="0"/>
                        </a:rPr>
                        <a:t>$12.40 + your plan premium</a:t>
                      </a:r>
                    </a:p>
                  </a:txBody>
                  <a:tcPr marL="95250" marR="95250" marT="95250" marB="95250" anchor="ctr">
                    <a:solidFill>
                      <a:srgbClr val="E1E8EA"/>
                    </a:solidFill>
                  </a:tcPr>
                </a:tc>
                <a:extLst>
                  <a:ext uri="{0D108BD9-81ED-4DB2-BD59-A6C34878D82A}">
                    <a16:rowId xmlns:a16="http://schemas.microsoft.com/office/drawing/2014/main" val="10002"/>
                  </a:ext>
                </a:extLst>
              </a:tr>
              <a:tr h="518406">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$114,001 to $142,000</a:t>
                      </a:r>
                    </a:p>
                  </a:txBody>
                  <a:tcPr marL="98713" marR="98713" marT="49356" marB="49356" anchor="ctr">
                    <a:solidFill>
                      <a:schemeClr val="bg1"/>
                    </a:solidFill>
                  </a:tcPr>
                </a:tc>
                <a:tc>
                  <a:txBody>
                    <a:bodyPr/>
                    <a:lstStyle/>
                    <a:p>
                      <a:pPr>
                        <a:lnSpc>
                          <a:spcPct val="100000"/>
                        </a:lnSpc>
                      </a:pPr>
                      <a:r>
                        <a:rPr lang="en-US" sz="1650" b="1" baseline="0" dirty="0">
                          <a:solidFill>
                            <a:schemeClr val="tx1">
                              <a:lumMod val="65000"/>
                              <a:lumOff val="35000"/>
                            </a:schemeClr>
                          </a:solidFill>
                          <a:latin typeface="Century Gothic" charset="0"/>
                          <a:ea typeface="Century Gothic" charset="0"/>
                          <a:cs typeface="Century Gothic" charset="0"/>
                        </a:rPr>
                        <a:t>$228,001 to $284,000</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50" b="1" dirty="0">
                          <a:solidFill>
                            <a:schemeClr val="tx1">
                              <a:lumMod val="65000"/>
                              <a:lumOff val="35000"/>
                            </a:schemeClr>
                          </a:solidFill>
                          <a:latin typeface="Century Gothic" charset="0"/>
                          <a:ea typeface="Century Gothic" charset="0"/>
                          <a:cs typeface="Century Gothic" charset="0"/>
                        </a:rPr>
                        <a:t>Not Applicable</a:t>
                      </a:r>
                    </a:p>
                  </a:txBody>
                  <a:tcPr marL="98713" marR="98713" marT="49356" marB="49356" anchor="ctr">
                    <a:solidFill>
                      <a:schemeClr val="bg1"/>
                    </a:solidFill>
                  </a:tcPr>
                </a:tc>
                <a:tc>
                  <a:txBody>
                    <a:bodyPr/>
                    <a:lstStyle/>
                    <a:p>
                      <a:pPr marL="0" marR="0" algn="l">
                        <a:lnSpc>
                          <a:spcPct val="100000"/>
                        </a:lnSpc>
                        <a:spcBef>
                          <a:spcPts val="0"/>
                        </a:spcBef>
                        <a:spcAft>
                          <a:spcPts val="0"/>
                        </a:spcAft>
                      </a:pPr>
                      <a:r>
                        <a:rPr lang="en-US" sz="1650" b="1" dirty="0">
                          <a:solidFill>
                            <a:schemeClr val="tx1">
                              <a:lumMod val="65000"/>
                              <a:lumOff val="35000"/>
                            </a:schemeClr>
                          </a:solidFill>
                          <a:effectLst/>
                          <a:latin typeface="Century Gothic" charset="0"/>
                          <a:ea typeface="Century Gothic" charset="0"/>
                          <a:cs typeface="Century Gothic" charset="0"/>
                        </a:rPr>
                        <a:t>$32.10 + your plan premium</a:t>
                      </a:r>
                    </a:p>
                  </a:txBody>
                  <a:tcPr marL="95250" marR="95250" marT="95250" marB="95250" anchor="ctr">
                    <a:solidFill>
                      <a:schemeClr val="bg1"/>
                    </a:solidFill>
                  </a:tcPr>
                </a:tc>
                <a:extLst>
                  <a:ext uri="{0D108BD9-81ED-4DB2-BD59-A6C34878D82A}">
                    <a16:rowId xmlns:a16="http://schemas.microsoft.com/office/drawing/2014/main" val="10003"/>
                  </a:ext>
                </a:extLst>
              </a:tr>
              <a:tr h="350275">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$142,001</a:t>
                      </a:r>
                      <a:r>
                        <a:rPr lang="en-US" sz="1650" b="1" baseline="0" dirty="0">
                          <a:solidFill>
                            <a:schemeClr val="tx1">
                              <a:lumMod val="65000"/>
                              <a:lumOff val="35000"/>
                            </a:schemeClr>
                          </a:solidFill>
                          <a:latin typeface="Century Gothic" charset="0"/>
                          <a:ea typeface="Century Gothic" charset="0"/>
                          <a:cs typeface="Century Gothic" charset="0"/>
                        </a:rPr>
                        <a:t> to $170,000</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rgbClr val="E1E8EA"/>
                    </a:solidFill>
                  </a:tcPr>
                </a:tc>
                <a:tc>
                  <a:txBody>
                    <a:bodyPr/>
                    <a:lstStyle/>
                    <a:p>
                      <a:pPr>
                        <a:lnSpc>
                          <a:spcPct val="100000"/>
                        </a:lnSpc>
                      </a:pPr>
                      <a:r>
                        <a:rPr lang="en-US" sz="1650" b="1" baseline="0" dirty="0">
                          <a:solidFill>
                            <a:schemeClr val="tx1">
                              <a:lumMod val="65000"/>
                              <a:lumOff val="35000"/>
                            </a:schemeClr>
                          </a:solidFill>
                          <a:latin typeface="Century Gothic" charset="0"/>
                          <a:ea typeface="Century Gothic" charset="0"/>
                          <a:cs typeface="Century Gothic" charset="0"/>
                        </a:rPr>
                        <a:t>$284,001 to $340,000</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rgbClr val="E1E8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50" b="1" dirty="0">
                          <a:solidFill>
                            <a:schemeClr val="tx1">
                              <a:lumMod val="65000"/>
                              <a:lumOff val="35000"/>
                            </a:schemeClr>
                          </a:solidFill>
                          <a:latin typeface="Century Gothic" charset="0"/>
                          <a:ea typeface="Century Gothic" charset="0"/>
                          <a:cs typeface="Century Gothic" charset="0"/>
                        </a:rPr>
                        <a:t>Not Applicable</a:t>
                      </a:r>
                    </a:p>
                  </a:txBody>
                  <a:tcPr marL="98713" marR="98713" marT="49356" marB="49356" anchor="ctr">
                    <a:solidFill>
                      <a:srgbClr val="E1E8EA"/>
                    </a:solidFill>
                  </a:tcPr>
                </a:tc>
                <a:tc>
                  <a:txBody>
                    <a:bodyPr/>
                    <a:lstStyle/>
                    <a:p>
                      <a:pPr marL="0" marR="0" algn="l">
                        <a:lnSpc>
                          <a:spcPct val="100000"/>
                        </a:lnSpc>
                        <a:spcBef>
                          <a:spcPts val="0"/>
                        </a:spcBef>
                        <a:spcAft>
                          <a:spcPts val="0"/>
                        </a:spcAft>
                      </a:pPr>
                      <a:r>
                        <a:rPr lang="en-US" sz="1650" b="1" dirty="0">
                          <a:solidFill>
                            <a:schemeClr val="tx1">
                              <a:lumMod val="65000"/>
                              <a:lumOff val="35000"/>
                            </a:schemeClr>
                          </a:solidFill>
                          <a:effectLst/>
                          <a:latin typeface="Century Gothic" charset="0"/>
                          <a:ea typeface="Century Gothic" charset="0"/>
                          <a:cs typeface="Century Gothic" charset="0"/>
                        </a:rPr>
                        <a:t>$51.70 + your plan premium</a:t>
                      </a:r>
                    </a:p>
                  </a:txBody>
                  <a:tcPr marL="95250" marR="95250" marT="95250" marB="95250" anchor="ctr">
                    <a:solidFill>
                      <a:srgbClr val="E1E8EA"/>
                    </a:solidFill>
                  </a:tcPr>
                </a:tc>
                <a:extLst>
                  <a:ext uri="{0D108BD9-81ED-4DB2-BD59-A6C34878D82A}">
                    <a16:rowId xmlns:a16="http://schemas.microsoft.com/office/drawing/2014/main" val="10004"/>
                  </a:ext>
                </a:extLst>
              </a:tr>
              <a:tr h="0">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$170,001 to $500,000</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$340,001 to $750,000</a:t>
                      </a:r>
                    </a:p>
                  </a:txBody>
                  <a:tcPr marL="98713" marR="98713" marT="49356" marB="4935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b="1" dirty="0">
                          <a:solidFill>
                            <a:schemeClr val="tx1">
                              <a:lumMod val="65000"/>
                              <a:lumOff val="35000"/>
                            </a:schemeClr>
                          </a:solidFill>
                          <a:latin typeface="Century Gothic" charset="0"/>
                          <a:ea typeface="Century Gothic" charset="0"/>
                          <a:cs typeface="Century Gothic" charset="0"/>
                        </a:rPr>
                        <a:t>$91,000 to $409,000</a:t>
                      </a:r>
                    </a:p>
                  </a:txBody>
                  <a:tcPr marL="98713" marR="98713" marT="49356" marB="49356" anchor="ctr">
                    <a:solidFill>
                      <a:schemeClr val="bg1"/>
                    </a:solidFill>
                  </a:tcPr>
                </a:tc>
                <a:tc>
                  <a:txBody>
                    <a:bodyPr/>
                    <a:lstStyle/>
                    <a:p>
                      <a:pPr marL="0" marR="0" algn="l">
                        <a:lnSpc>
                          <a:spcPct val="100000"/>
                        </a:lnSpc>
                        <a:spcBef>
                          <a:spcPts val="0"/>
                        </a:spcBef>
                        <a:spcAft>
                          <a:spcPts val="0"/>
                        </a:spcAft>
                      </a:pPr>
                      <a:r>
                        <a:rPr lang="en-US" sz="1650" b="1" dirty="0">
                          <a:solidFill>
                            <a:schemeClr val="tx1">
                              <a:lumMod val="65000"/>
                              <a:lumOff val="35000"/>
                            </a:schemeClr>
                          </a:solidFill>
                          <a:effectLst/>
                          <a:latin typeface="Century Gothic" charset="0"/>
                          <a:ea typeface="Century Gothic" charset="0"/>
                          <a:cs typeface="Century Gothic" charset="0"/>
                        </a:rPr>
                        <a:t>$71.30 + your plan premium</a:t>
                      </a:r>
                    </a:p>
                  </a:txBody>
                  <a:tcPr marL="95250" marR="95250" marT="95250" marB="95250" anchor="ctr">
                    <a:solidFill>
                      <a:schemeClr val="bg1"/>
                    </a:solidFill>
                  </a:tcPr>
                </a:tc>
                <a:extLst>
                  <a:ext uri="{0D108BD9-81ED-4DB2-BD59-A6C34878D82A}">
                    <a16:rowId xmlns:a16="http://schemas.microsoft.com/office/drawing/2014/main" val="10005"/>
                  </a:ext>
                </a:extLst>
              </a:tr>
              <a:tr h="0">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$500,000+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$750,000+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$409,000+</a:t>
                      </a:r>
                    </a:p>
                  </a:txBody>
                  <a:tcPr marL="98713" marR="98713" marT="49356" marB="49356" anchor="ctr">
                    <a:solidFill>
                      <a:srgbClr val="E1E8EA"/>
                    </a:solidFill>
                  </a:tcPr>
                </a:tc>
                <a:tc>
                  <a:txBody>
                    <a:bodyPr/>
                    <a:lstStyle/>
                    <a:p>
                      <a:pPr marL="0" marR="0" algn="l">
                        <a:lnSpc>
                          <a:spcPct val="100000"/>
                        </a:lnSpc>
                        <a:spcBef>
                          <a:spcPts val="0"/>
                        </a:spcBef>
                        <a:spcAft>
                          <a:spcPts val="0"/>
                        </a:spcAft>
                      </a:pPr>
                      <a:r>
                        <a:rPr lang="en-US" sz="1650" b="1" dirty="0">
                          <a:solidFill>
                            <a:schemeClr val="tx1">
                              <a:lumMod val="65000"/>
                              <a:lumOff val="35000"/>
                            </a:schemeClr>
                          </a:solidFill>
                          <a:effectLst/>
                          <a:latin typeface="Century Gothic" charset="0"/>
                          <a:ea typeface="Century Gothic" charset="0"/>
                          <a:cs typeface="Century Gothic" charset="0"/>
                        </a:rPr>
                        <a:t>$77.90 + your plan premium</a:t>
                      </a:r>
                    </a:p>
                  </a:txBody>
                  <a:tcPr marL="95250" marR="95250" marT="95250" marB="95250" anchor="ctr">
                    <a:solidFill>
                      <a:srgbClr val="E1E8EA"/>
                    </a:solidFill>
                  </a:tcPr>
                </a:tc>
                <a:extLst>
                  <a:ext uri="{0D108BD9-81ED-4DB2-BD59-A6C34878D82A}">
                    <a16:rowId xmlns:a16="http://schemas.microsoft.com/office/drawing/2014/main" val="2765119125"/>
                  </a:ext>
                </a:extLst>
              </a:tr>
            </a:tbl>
          </a:graphicData>
        </a:graphic>
      </p:graphicFrame>
      <p:pic>
        <p:nvPicPr>
          <p:cNvPr id="6" name="Picture 5">
            <a:extLst>
              <a:ext uri="{FF2B5EF4-FFF2-40B4-BE49-F238E27FC236}">
                <a16:creationId xmlns:a16="http://schemas.microsoft.com/office/drawing/2014/main" id="{D476FBC8-EDBA-6D4C-8E2F-C1F047CE81AA}"/>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9" name="TextBox 8">
            <a:extLst>
              <a:ext uri="{FF2B5EF4-FFF2-40B4-BE49-F238E27FC236}">
                <a16:creationId xmlns:a16="http://schemas.microsoft.com/office/drawing/2014/main" id="{6B07DB89-20E2-0B4F-B54E-97971E9D187E}"/>
              </a:ext>
            </a:extLst>
          </p:cNvPr>
          <p:cNvSpPr txBox="1"/>
          <p:nvPr/>
        </p:nvSpPr>
        <p:spPr>
          <a:xfrm rot="16200000">
            <a:off x="-712600" y="1242686"/>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Tree>
    <p:extLst>
      <p:ext uri="{BB962C8B-B14F-4D97-AF65-F5344CB8AC3E}">
        <p14:creationId xmlns:p14="http://schemas.microsoft.com/office/powerpoint/2010/main" val="147999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72DD0D-5102-FD40-BADA-61D88B0DD645}"/>
              </a:ext>
            </a:extLst>
          </p:cNvPr>
          <p:cNvSpPr/>
          <p:nvPr/>
        </p:nvSpPr>
        <p:spPr>
          <a:xfrm>
            <a:off x="6490635" y="2099566"/>
            <a:ext cx="5157787" cy="4758434"/>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175FDB3-83B2-8348-86A9-8348934DC576}"/>
              </a:ext>
            </a:extLst>
          </p:cNvPr>
          <p:cNvSpPr/>
          <p:nvPr/>
        </p:nvSpPr>
        <p:spPr>
          <a:xfrm>
            <a:off x="6751220" y="2340647"/>
            <a:ext cx="2880924" cy="744167"/>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C4B"/>
              </a:solidFill>
            </a:endParaRPr>
          </a:p>
        </p:txBody>
      </p:sp>
      <p:sp>
        <p:nvSpPr>
          <p:cNvPr id="11" name="Rectangle 10">
            <a:extLst>
              <a:ext uri="{FF2B5EF4-FFF2-40B4-BE49-F238E27FC236}">
                <a16:creationId xmlns:a16="http://schemas.microsoft.com/office/drawing/2014/main" id="{F8BF9D6E-CACF-3246-AE07-F63F2A0FDB7B}"/>
              </a:ext>
            </a:extLst>
          </p:cNvPr>
          <p:cNvSpPr/>
          <p:nvPr/>
        </p:nvSpPr>
        <p:spPr>
          <a:xfrm>
            <a:off x="1070496" y="2099566"/>
            <a:ext cx="5157787" cy="4758434"/>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EF084DA-CAC2-6443-B4BA-19582413A5C5}"/>
              </a:ext>
            </a:extLst>
          </p:cNvPr>
          <p:cNvSpPr/>
          <p:nvPr/>
        </p:nvSpPr>
        <p:spPr>
          <a:xfrm>
            <a:off x="1318608" y="2340647"/>
            <a:ext cx="2880924" cy="744167"/>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C4B"/>
              </a:solidFill>
            </a:endParaRPr>
          </a:p>
        </p:txBody>
      </p:sp>
      <p:sp>
        <p:nvSpPr>
          <p:cNvPr id="3" name="Title 2">
            <a:extLst>
              <a:ext uri="{FF2B5EF4-FFF2-40B4-BE49-F238E27FC236}">
                <a16:creationId xmlns:a16="http://schemas.microsoft.com/office/drawing/2014/main" id="{8F238E01-5327-49DD-917B-2C22A71FD4C1}"/>
              </a:ext>
            </a:extLst>
          </p:cNvPr>
          <p:cNvSpPr>
            <a:spLocks noGrp="1"/>
          </p:cNvSpPr>
          <p:nvPr>
            <p:ph type="title"/>
          </p:nvPr>
        </p:nvSpPr>
        <p:spPr>
          <a:xfrm>
            <a:off x="906655" y="992925"/>
            <a:ext cx="10515600" cy="1049563"/>
          </a:xfrm>
        </p:spPr>
        <p:txBody>
          <a:bodyPr/>
          <a:lstStyle/>
          <a:p>
            <a:r>
              <a:rPr lang="en-US" b="1" dirty="0">
                <a:solidFill>
                  <a:srgbClr val="007791"/>
                </a:solidFill>
                <a:latin typeface="Century Gothic" panose="020B0502020202020204" pitchFamily="34" charset="0"/>
              </a:rPr>
              <a:t>What should I be doing and when?</a:t>
            </a:r>
          </a:p>
        </p:txBody>
      </p:sp>
      <p:sp>
        <p:nvSpPr>
          <p:cNvPr id="4" name="Text Placeholder 3">
            <a:extLst>
              <a:ext uri="{FF2B5EF4-FFF2-40B4-BE49-F238E27FC236}">
                <a16:creationId xmlns:a16="http://schemas.microsoft.com/office/drawing/2014/main" id="{6A3D2254-173C-4B2C-8D90-9F1D4C351279}"/>
              </a:ext>
            </a:extLst>
          </p:cNvPr>
          <p:cNvSpPr>
            <a:spLocks noGrp="1"/>
          </p:cNvSpPr>
          <p:nvPr>
            <p:ph type="body" idx="1"/>
          </p:nvPr>
        </p:nvSpPr>
        <p:spPr>
          <a:xfrm>
            <a:off x="1419417" y="2433659"/>
            <a:ext cx="2728679" cy="553338"/>
          </a:xfrm>
        </p:spPr>
        <p:txBody>
          <a:bodyPr>
            <a:normAutofit lnSpcReduction="10000"/>
          </a:bodyPr>
          <a:lstStyle/>
          <a:p>
            <a:r>
              <a:rPr lang="en-US" sz="1800" b="0" dirty="0">
                <a:solidFill>
                  <a:schemeClr val="bg1"/>
                </a:solidFill>
              </a:rPr>
              <a:t>Employer coverage and turning 65</a:t>
            </a:r>
          </a:p>
        </p:txBody>
      </p:sp>
      <p:sp>
        <p:nvSpPr>
          <p:cNvPr id="5" name="Content Placeholder 4">
            <a:extLst>
              <a:ext uri="{FF2B5EF4-FFF2-40B4-BE49-F238E27FC236}">
                <a16:creationId xmlns:a16="http://schemas.microsoft.com/office/drawing/2014/main" id="{B9A5789E-DA92-473C-9802-495C1C7A2CD5}"/>
              </a:ext>
            </a:extLst>
          </p:cNvPr>
          <p:cNvSpPr>
            <a:spLocks noGrp="1"/>
          </p:cNvSpPr>
          <p:nvPr>
            <p:ph sz="half" idx="2"/>
          </p:nvPr>
        </p:nvSpPr>
        <p:spPr>
          <a:xfrm>
            <a:off x="1229328" y="3276799"/>
            <a:ext cx="4830861" cy="3684588"/>
          </a:xfrm>
        </p:spPr>
        <p:txBody>
          <a:bodyPr>
            <a:normAutofit/>
          </a:bodyPr>
          <a:lstStyle/>
          <a:p>
            <a:pPr marL="182880" indent="-182880">
              <a:lnSpc>
                <a:spcPct val="120000"/>
              </a:lnSpc>
              <a:buFont typeface="Arial" panose="020B0604020202020204" pitchFamily="34" charset="0"/>
              <a:buChar char="•"/>
            </a:pPr>
            <a:r>
              <a:rPr lang="en-US" sz="1400" b="1" dirty="0">
                <a:solidFill>
                  <a:srgbClr val="007791"/>
                </a:solidFill>
              </a:rPr>
              <a:t>If you will not automatically be enrolled, you should sign up for Part A when you’re first eligible even if you have existing coverage through an employer—this is because Medicare Part A is free for most people. </a:t>
            </a:r>
          </a:p>
          <a:p>
            <a:pPr marL="182880" indent="-182880">
              <a:lnSpc>
                <a:spcPct val="120000"/>
              </a:lnSpc>
              <a:buFont typeface="Arial" panose="020B0604020202020204" pitchFamily="34" charset="0"/>
              <a:buChar char="•"/>
            </a:pPr>
            <a:r>
              <a:rPr lang="en-US" sz="1400" dirty="0">
                <a:solidFill>
                  <a:srgbClr val="003C4B"/>
                </a:solidFill>
              </a:rPr>
              <a:t>If a beneficiary has an HSA account, they should not sign up for A or B. If they want to sign up for A or B, they must stop contributing to their HSA 6 months prior to obtaining A or B.</a:t>
            </a:r>
          </a:p>
          <a:p>
            <a:pPr marL="182880" indent="-182880">
              <a:lnSpc>
                <a:spcPct val="120000"/>
              </a:lnSpc>
              <a:buFont typeface="Arial" panose="020B0604020202020204" pitchFamily="34" charset="0"/>
              <a:buChar char="•"/>
            </a:pPr>
            <a:r>
              <a:rPr lang="en-US" sz="1400" dirty="0">
                <a:solidFill>
                  <a:srgbClr val="003C4B"/>
                </a:solidFill>
              </a:rPr>
              <a:t>Most people who are still working and are covered under their employer plan do not need additional coverage. </a:t>
            </a:r>
          </a:p>
        </p:txBody>
      </p:sp>
      <p:sp>
        <p:nvSpPr>
          <p:cNvPr id="6" name="Text Placeholder 5">
            <a:extLst>
              <a:ext uri="{FF2B5EF4-FFF2-40B4-BE49-F238E27FC236}">
                <a16:creationId xmlns:a16="http://schemas.microsoft.com/office/drawing/2014/main" id="{A774EC64-3FF0-4721-9E5D-741CDEF471B6}"/>
              </a:ext>
            </a:extLst>
          </p:cNvPr>
          <p:cNvSpPr>
            <a:spLocks noGrp="1"/>
          </p:cNvSpPr>
          <p:nvPr>
            <p:ph type="body" sz="quarter" idx="3"/>
          </p:nvPr>
        </p:nvSpPr>
        <p:spPr>
          <a:xfrm>
            <a:off x="6839731" y="2191027"/>
            <a:ext cx="2627543" cy="799658"/>
          </a:xfrm>
        </p:spPr>
        <p:txBody>
          <a:bodyPr>
            <a:normAutofit lnSpcReduction="10000"/>
          </a:bodyPr>
          <a:lstStyle/>
          <a:p>
            <a:r>
              <a:rPr lang="en-US" sz="1800" b="0" dirty="0">
                <a:solidFill>
                  <a:schemeClr val="bg1"/>
                </a:solidFill>
              </a:rPr>
              <a:t>Employer coverage and over 65</a:t>
            </a:r>
          </a:p>
        </p:txBody>
      </p:sp>
      <p:sp>
        <p:nvSpPr>
          <p:cNvPr id="7" name="Content Placeholder 6">
            <a:extLst>
              <a:ext uri="{FF2B5EF4-FFF2-40B4-BE49-F238E27FC236}">
                <a16:creationId xmlns:a16="http://schemas.microsoft.com/office/drawing/2014/main" id="{C3DC2CD2-F7E6-4091-A2A9-143528FEDA8C}"/>
              </a:ext>
            </a:extLst>
          </p:cNvPr>
          <p:cNvSpPr>
            <a:spLocks noGrp="1"/>
          </p:cNvSpPr>
          <p:nvPr>
            <p:ph sz="quarter" idx="4"/>
          </p:nvPr>
        </p:nvSpPr>
        <p:spPr>
          <a:xfrm>
            <a:off x="6652139" y="3262962"/>
            <a:ext cx="4880949" cy="2597708"/>
          </a:xfrm>
        </p:spPr>
        <p:txBody>
          <a:bodyPr>
            <a:normAutofit/>
          </a:bodyPr>
          <a:lstStyle/>
          <a:p>
            <a:pPr marL="182880" indent="-182880">
              <a:lnSpc>
                <a:spcPct val="130000"/>
              </a:lnSpc>
              <a:buFont typeface="Arial" panose="020B0604020202020204" pitchFamily="34" charset="0"/>
              <a:buChar char="•"/>
            </a:pPr>
            <a:r>
              <a:rPr lang="en-US" sz="1400" dirty="0">
                <a:solidFill>
                  <a:srgbClr val="003C4B"/>
                </a:solidFill>
              </a:rPr>
              <a:t>If the employer has fewer than 20 employees, you should sign up for Part A and Part B when you’re first eligible. </a:t>
            </a:r>
          </a:p>
          <a:p>
            <a:pPr marL="182880" indent="-182880">
              <a:lnSpc>
                <a:spcPct val="130000"/>
              </a:lnSpc>
              <a:buFont typeface="Arial" panose="020B0604020202020204" pitchFamily="34" charset="0"/>
              <a:buChar char="•"/>
            </a:pPr>
            <a:r>
              <a:rPr lang="en-US" sz="1400" dirty="0">
                <a:solidFill>
                  <a:srgbClr val="003C4B"/>
                </a:solidFill>
              </a:rPr>
              <a:t>If the employer has 20 or more employees, you may be able to delay Part A and Part B. </a:t>
            </a:r>
          </a:p>
        </p:txBody>
      </p:sp>
      <p:sp>
        <p:nvSpPr>
          <p:cNvPr id="8" name="TextBox 7">
            <a:extLst>
              <a:ext uri="{FF2B5EF4-FFF2-40B4-BE49-F238E27FC236}">
                <a16:creationId xmlns:a16="http://schemas.microsoft.com/office/drawing/2014/main" id="{6519D82C-12F6-CF45-9999-240497828EC7}"/>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10" name="Picture 9">
            <a:extLst>
              <a:ext uri="{FF2B5EF4-FFF2-40B4-BE49-F238E27FC236}">
                <a16:creationId xmlns:a16="http://schemas.microsoft.com/office/drawing/2014/main" id="{6880A41E-F12E-5A4D-8A3A-000A1B7D9F68}"/>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20" name="Rectangle 19">
            <a:extLst>
              <a:ext uri="{FF2B5EF4-FFF2-40B4-BE49-F238E27FC236}">
                <a16:creationId xmlns:a16="http://schemas.microsoft.com/office/drawing/2014/main" id="{703A2646-04A7-3449-B5BF-E73A4FF65147}"/>
              </a:ext>
            </a:extLst>
          </p:cNvPr>
          <p:cNvSpPr/>
          <p:nvPr/>
        </p:nvSpPr>
        <p:spPr>
          <a:xfrm rot="5400000">
            <a:off x="459002" y="1533901"/>
            <a:ext cx="548640"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55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BD49CD7-85B9-3148-8884-FDB5574DF7F8}"/>
              </a:ext>
            </a:extLst>
          </p:cNvPr>
          <p:cNvSpPr/>
          <p:nvPr/>
        </p:nvSpPr>
        <p:spPr>
          <a:xfrm>
            <a:off x="6490635" y="2099566"/>
            <a:ext cx="5157787" cy="4758434"/>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ABE9E4B-45C7-C746-8355-E2ADCF18756D}"/>
              </a:ext>
            </a:extLst>
          </p:cNvPr>
          <p:cNvSpPr/>
          <p:nvPr/>
        </p:nvSpPr>
        <p:spPr>
          <a:xfrm>
            <a:off x="6751220" y="2340647"/>
            <a:ext cx="2880924" cy="744167"/>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C4B"/>
              </a:solidFill>
            </a:endParaRPr>
          </a:p>
        </p:txBody>
      </p:sp>
      <p:sp>
        <p:nvSpPr>
          <p:cNvPr id="22" name="Rectangle 21">
            <a:extLst>
              <a:ext uri="{FF2B5EF4-FFF2-40B4-BE49-F238E27FC236}">
                <a16:creationId xmlns:a16="http://schemas.microsoft.com/office/drawing/2014/main" id="{17DFB695-D656-CC4B-8F96-F9A545FB8752}"/>
              </a:ext>
            </a:extLst>
          </p:cNvPr>
          <p:cNvSpPr/>
          <p:nvPr/>
        </p:nvSpPr>
        <p:spPr>
          <a:xfrm>
            <a:off x="1070496" y="2099566"/>
            <a:ext cx="5157787" cy="4758434"/>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A39898A-44F6-3344-B270-B2AF4CDFC113}"/>
              </a:ext>
            </a:extLst>
          </p:cNvPr>
          <p:cNvSpPr/>
          <p:nvPr/>
        </p:nvSpPr>
        <p:spPr>
          <a:xfrm>
            <a:off x="1318608" y="2340647"/>
            <a:ext cx="2880924" cy="744167"/>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C4B"/>
              </a:solidFill>
            </a:endParaRPr>
          </a:p>
        </p:txBody>
      </p:sp>
      <p:sp>
        <p:nvSpPr>
          <p:cNvPr id="4" name="Text Placeholder 3">
            <a:extLst>
              <a:ext uri="{FF2B5EF4-FFF2-40B4-BE49-F238E27FC236}">
                <a16:creationId xmlns:a16="http://schemas.microsoft.com/office/drawing/2014/main" id="{6A3D2254-173C-4B2C-8D90-9F1D4C351279}"/>
              </a:ext>
            </a:extLst>
          </p:cNvPr>
          <p:cNvSpPr>
            <a:spLocks noGrp="1"/>
          </p:cNvSpPr>
          <p:nvPr>
            <p:ph type="body" idx="1"/>
          </p:nvPr>
        </p:nvSpPr>
        <p:spPr>
          <a:xfrm>
            <a:off x="1383135" y="2467196"/>
            <a:ext cx="3535935" cy="715445"/>
          </a:xfrm>
        </p:spPr>
        <p:txBody>
          <a:bodyPr anchor="t">
            <a:normAutofit fontScale="92500" lnSpcReduction="10000"/>
          </a:bodyPr>
          <a:lstStyle/>
          <a:p>
            <a:r>
              <a:rPr lang="en-US" sz="1800" b="0" dirty="0">
                <a:solidFill>
                  <a:schemeClr val="bg1"/>
                </a:solidFill>
              </a:rPr>
              <a:t>Other coverage or no coverage and turning 65</a:t>
            </a:r>
          </a:p>
        </p:txBody>
      </p:sp>
      <p:sp>
        <p:nvSpPr>
          <p:cNvPr id="5" name="Content Placeholder 4">
            <a:extLst>
              <a:ext uri="{FF2B5EF4-FFF2-40B4-BE49-F238E27FC236}">
                <a16:creationId xmlns:a16="http://schemas.microsoft.com/office/drawing/2014/main" id="{B9A5789E-DA92-473C-9802-495C1C7A2CD5}"/>
              </a:ext>
            </a:extLst>
          </p:cNvPr>
          <p:cNvSpPr>
            <a:spLocks noGrp="1"/>
          </p:cNvSpPr>
          <p:nvPr>
            <p:ph sz="half" idx="2"/>
          </p:nvPr>
        </p:nvSpPr>
        <p:spPr>
          <a:xfrm>
            <a:off x="1214230" y="3207449"/>
            <a:ext cx="4789181" cy="1850377"/>
          </a:xfrm>
        </p:spPr>
        <p:txBody>
          <a:bodyPr>
            <a:normAutofit/>
          </a:bodyPr>
          <a:lstStyle/>
          <a:p>
            <a:pPr marL="0" indent="0">
              <a:lnSpc>
                <a:spcPct val="130000"/>
              </a:lnSpc>
              <a:buNone/>
            </a:pPr>
            <a:r>
              <a:rPr lang="en-US" sz="1400" dirty="0">
                <a:solidFill>
                  <a:srgbClr val="003C4B"/>
                </a:solidFill>
              </a:rPr>
              <a:t>In most cases, if you are receiving benefits from Social Security, you will automatically get Part A and Part B when you turn 65. </a:t>
            </a:r>
          </a:p>
        </p:txBody>
      </p:sp>
      <p:sp>
        <p:nvSpPr>
          <p:cNvPr id="6" name="Text Placeholder 5">
            <a:extLst>
              <a:ext uri="{FF2B5EF4-FFF2-40B4-BE49-F238E27FC236}">
                <a16:creationId xmlns:a16="http://schemas.microsoft.com/office/drawing/2014/main" id="{A774EC64-3FF0-4721-9E5D-741CDEF471B6}"/>
              </a:ext>
            </a:extLst>
          </p:cNvPr>
          <p:cNvSpPr>
            <a:spLocks noGrp="1"/>
          </p:cNvSpPr>
          <p:nvPr>
            <p:ph type="body" sz="quarter" idx="3"/>
          </p:nvPr>
        </p:nvSpPr>
        <p:spPr>
          <a:xfrm>
            <a:off x="6847294" y="2464577"/>
            <a:ext cx="2329422" cy="522260"/>
          </a:xfrm>
        </p:spPr>
        <p:txBody>
          <a:bodyPr anchor="t">
            <a:normAutofit fontScale="92500" lnSpcReduction="10000"/>
          </a:bodyPr>
          <a:lstStyle/>
          <a:p>
            <a:r>
              <a:rPr lang="en-US" sz="1800" b="0" dirty="0">
                <a:solidFill>
                  <a:schemeClr val="bg1"/>
                </a:solidFill>
              </a:rPr>
              <a:t>No coverage and over 65</a:t>
            </a:r>
          </a:p>
        </p:txBody>
      </p:sp>
      <p:sp>
        <p:nvSpPr>
          <p:cNvPr id="7" name="Content Placeholder 6">
            <a:extLst>
              <a:ext uri="{FF2B5EF4-FFF2-40B4-BE49-F238E27FC236}">
                <a16:creationId xmlns:a16="http://schemas.microsoft.com/office/drawing/2014/main" id="{C3DC2CD2-F7E6-4091-A2A9-143528FEDA8C}"/>
              </a:ext>
            </a:extLst>
          </p:cNvPr>
          <p:cNvSpPr>
            <a:spLocks noGrp="1"/>
          </p:cNvSpPr>
          <p:nvPr>
            <p:ph sz="quarter" idx="4"/>
          </p:nvPr>
        </p:nvSpPr>
        <p:spPr>
          <a:xfrm>
            <a:off x="6639704" y="3230338"/>
            <a:ext cx="4782671" cy="1592750"/>
          </a:xfrm>
        </p:spPr>
        <p:txBody>
          <a:bodyPr>
            <a:normAutofit/>
          </a:bodyPr>
          <a:lstStyle/>
          <a:p>
            <a:pPr marL="0" indent="0">
              <a:lnSpc>
                <a:spcPct val="130000"/>
              </a:lnSpc>
              <a:buNone/>
            </a:pPr>
            <a:r>
              <a:rPr lang="en-US" sz="1400" b="1" dirty="0">
                <a:solidFill>
                  <a:srgbClr val="007791"/>
                </a:solidFill>
              </a:rPr>
              <a:t>If you are over age 65, don’t have Part A and B, and missed your initial enrollment, you can sign up from January 1</a:t>
            </a:r>
            <a:r>
              <a:rPr lang="en-US" sz="1400" b="1" baseline="30000" dirty="0">
                <a:solidFill>
                  <a:srgbClr val="007791"/>
                </a:solidFill>
              </a:rPr>
              <a:t>st </a:t>
            </a:r>
            <a:r>
              <a:rPr lang="en-US" sz="1400" b="1" dirty="0">
                <a:solidFill>
                  <a:srgbClr val="007791"/>
                </a:solidFill>
              </a:rPr>
              <a:t>to March 31</a:t>
            </a:r>
            <a:r>
              <a:rPr lang="en-US" sz="1400" b="1" baseline="30000" dirty="0">
                <a:solidFill>
                  <a:srgbClr val="007791"/>
                </a:solidFill>
              </a:rPr>
              <a:t>st</a:t>
            </a:r>
            <a:r>
              <a:rPr lang="en-US" sz="1400" b="1" dirty="0">
                <a:solidFill>
                  <a:srgbClr val="007791"/>
                </a:solidFill>
              </a:rPr>
              <a:t> and your coverage will begin July of the same year (you will incur a late enrollment penalty in this scenario).  </a:t>
            </a:r>
          </a:p>
        </p:txBody>
      </p:sp>
      <p:sp>
        <p:nvSpPr>
          <p:cNvPr id="10" name="TextBox 9">
            <a:extLst>
              <a:ext uri="{FF2B5EF4-FFF2-40B4-BE49-F238E27FC236}">
                <a16:creationId xmlns:a16="http://schemas.microsoft.com/office/drawing/2014/main" id="{55935300-E060-D04E-9844-A674C67BB27B}"/>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11" name="Picture 10">
            <a:extLst>
              <a:ext uri="{FF2B5EF4-FFF2-40B4-BE49-F238E27FC236}">
                <a16:creationId xmlns:a16="http://schemas.microsoft.com/office/drawing/2014/main" id="{375BDB48-66DF-504E-8EF1-DAEC4572A78A}"/>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24" name="Title 2">
            <a:extLst>
              <a:ext uri="{FF2B5EF4-FFF2-40B4-BE49-F238E27FC236}">
                <a16:creationId xmlns:a16="http://schemas.microsoft.com/office/drawing/2014/main" id="{344C5F48-6C80-7744-A10D-64F43D59BFDD}"/>
              </a:ext>
            </a:extLst>
          </p:cNvPr>
          <p:cNvSpPr>
            <a:spLocks noGrp="1"/>
          </p:cNvSpPr>
          <p:nvPr>
            <p:ph type="title"/>
          </p:nvPr>
        </p:nvSpPr>
        <p:spPr>
          <a:xfrm>
            <a:off x="906655" y="992925"/>
            <a:ext cx="10515600" cy="1049563"/>
          </a:xfrm>
        </p:spPr>
        <p:txBody>
          <a:bodyPr/>
          <a:lstStyle/>
          <a:p>
            <a:r>
              <a:rPr lang="en-US" b="1" dirty="0">
                <a:solidFill>
                  <a:srgbClr val="007791"/>
                </a:solidFill>
                <a:latin typeface="Century Gothic" panose="020B0502020202020204" pitchFamily="34" charset="0"/>
              </a:rPr>
              <a:t>What should I be doing and when?</a:t>
            </a:r>
          </a:p>
        </p:txBody>
      </p:sp>
      <p:sp>
        <p:nvSpPr>
          <p:cNvPr id="25" name="Rectangle 24">
            <a:extLst>
              <a:ext uri="{FF2B5EF4-FFF2-40B4-BE49-F238E27FC236}">
                <a16:creationId xmlns:a16="http://schemas.microsoft.com/office/drawing/2014/main" id="{D61156E5-5A43-CC45-8F43-7F3E6B8B2669}"/>
              </a:ext>
            </a:extLst>
          </p:cNvPr>
          <p:cNvSpPr/>
          <p:nvPr/>
        </p:nvSpPr>
        <p:spPr>
          <a:xfrm rot="5400000">
            <a:off x="459002" y="1533901"/>
            <a:ext cx="548640"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64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8B62A69-3192-3948-B454-7D8FE25A963E}"/>
              </a:ext>
            </a:extLst>
          </p:cNvPr>
          <p:cNvSpPr/>
          <p:nvPr/>
        </p:nvSpPr>
        <p:spPr>
          <a:xfrm>
            <a:off x="9228225" y="2470761"/>
            <a:ext cx="2697790" cy="4387237"/>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456486-CF97-1241-91C9-A5FC472E1783}"/>
              </a:ext>
            </a:extLst>
          </p:cNvPr>
          <p:cNvSpPr/>
          <p:nvPr/>
        </p:nvSpPr>
        <p:spPr>
          <a:xfrm>
            <a:off x="6391240" y="2470762"/>
            <a:ext cx="2697790" cy="4232267"/>
          </a:xfrm>
          <a:prstGeom prst="rect">
            <a:avLst/>
          </a:prstGeom>
          <a:noFill/>
          <a:ln>
            <a:solidFill>
              <a:srgbClr val="007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F8971A1-9A2E-854C-A245-871CA5E7C80A}"/>
              </a:ext>
            </a:extLst>
          </p:cNvPr>
          <p:cNvSpPr/>
          <p:nvPr/>
        </p:nvSpPr>
        <p:spPr>
          <a:xfrm>
            <a:off x="3554256" y="2470762"/>
            <a:ext cx="2697790" cy="4387238"/>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EE1CB7-5528-DD4F-B751-A77AE7E4F0FD}"/>
              </a:ext>
            </a:extLst>
          </p:cNvPr>
          <p:cNvSpPr/>
          <p:nvPr/>
        </p:nvSpPr>
        <p:spPr>
          <a:xfrm>
            <a:off x="710840" y="2470762"/>
            <a:ext cx="2713512" cy="4232267"/>
          </a:xfrm>
          <a:prstGeom prst="rect">
            <a:avLst/>
          </a:prstGeom>
          <a:noFill/>
          <a:ln>
            <a:solidFill>
              <a:srgbClr val="007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1A3E6C3-100D-4C6B-A2FF-EA52ACA3BF2D}"/>
              </a:ext>
            </a:extLst>
          </p:cNvPr>
          <p:cNvSpPr>
            <a:spLocks noGrp="1"/>
          </p:cNvSpPr>
          <p:nvPr>
            <p:ph type="title"/>
          </p:nvPr>
        </p:nvSpPr>
        <p:spPr>
          <a:xfrm>
            <a:off x="601850" y="934396"/>
            <a:ext cx="8437978" cy="1180295"/>
          </a:xfrm>
        </p:spPr>
        <p:txBody>
          <a:bodyPr>
            <a:normAutofit/>
          </a:bodyPr>
          <a:lstStyle/>
          <a:p>
            <a:r>
              <a:rPr lang="en-US" b="1" dirty="0">
                <a:solidFill>
                  <a:srgbClr val="007791"/>
                </a:solidFill>
                <a:latin typeface="Century Gothic" panose="020B0502020202020204" pitchFamily="34" charset="0"/>
              </a:rPr>
              <a:t>The Size of Your Group Matters</a:t>
            </a:r>
          </a:p>
        </p:txBody>
      </p:sp>
      <p:sp>
        <p:nvSpPr>
          <p:cNvPr id="4" name="TextBox 3">
            <a:extLst>
              <a:ext uri="{FF2B5EF4-FFF2-40B4-BE49-F238E27FC236}">
                <a16:creationId xmlns:a16="http://schemas.microsoft.com/office/drawing/2014/main" id="{9A6B5F54-C9D9-214E-9AF6-209C138F3294}"/>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5" name="TextBox 4">
            <a:extLst>
              <a:ext uri="{FF2B5EF4-FFF2-40B4-BE49-F238E27FC236}">
                <a16:creationId xmlns:a16="http://schemas.microsoft.com/office/drawing/2014/main" id="{A8B66A56-B510-7E4D-B8D1-1FEE66BF0A5B}"/>
              </a:ext>
            </a:extLst>
          </p:cNvPr>
          <p:cNvSpPr txBox="1"/>
          <p:nvPr/>
        </p:nvSpPr>
        <p:spPr>
          <a:xfrm>
            <a:off x="1440970" y="2646082"/>
            <a:ext cx="1328013" cy="1154162"/>
          </a:xfrm>
          <a:prstGeom prst="rect">
            <a:avLst/>
          </a:prstGeom>
          <a:noFill/>
        </p:spPr>
        <p:txBody>
          <a:bodyPr wrap="square" rtlCol="0" anchor="ctr">
            <a:spAutoFit/>
          </a:bodyPr>
          <a:lstStyle/>
          <a:p>
            <a:pPr algn="ctr"/>
            <a:r>
              <a:rPr lang="en-US" sz="6900" dirty="0">
                <a:solidFill>
                  <a:srgbClr val="007791"/>
                </a:solidFill>
                <a:latin typeface="Century Gothic" panose="020B0502020202020204" pitchFamily="34" charset="0"/>
              </a:rPr>
              <a:t>20</a:t>
            </a:r>
            <a:endParaRPr lang="en-US" sz="6900" dirty="0">
              <a:latin typeface="Century Gothic" panose="020B0502020202020204" pitchFamily="34" charset="0"/>
            </a:endParaRPr>
          </a:p>
        </p:txBody>
      </p:sp>
      <p:sp>
        <p:nvSpPr>
          <p:cNvPr id="6" name="TextBox 5">
            <a:extLst>
              <a:ext uri="{FF2B5EF4-FFF2-40B4-BE49-F238E27FC236}">
                <a16:creationId xmlns:a16="http://schemas.microsoft.com/office/drawing/2014/main" id="{B02B8F38-C7D5-2640-9A3B-A4A25E12C6AA}"/>
              </a:ext>
            </a:extLst>
          </p:cNvPr>
          <p:cNvSpPr txBox="1"/>
          <p:nvPr/>
        </p:nvSpPr>
        <p:spPr>
          <a:xfrm>
            <a:off x="775811" y="3844129"/>
            <a:ext cx="2722459" cy="2911374"/>
          </a:xfrm>
          <a:prstGeom prst="rect">
            <a:avLst/>
          </a:prstGeom>
          <a:noFill/>
        </p:spPr>
        <p:txBody>
          <a:bodyPr wrap="square" rtlCol="0">
            <a:spAutoFit/>
          </a:bodyPr>
          <a:lstStyle/>
          <a:p>
            <a:pPr>
              <a:lnSpc>
                <a:spcPct val="120000"/>
              </a:lnSpc>
            </a:pPr>
            <a:r>
              <a:rPr lang="en-US" sz="1400" dirty="0">
                <a:solidFill>
                  <a:schemeClr val="tx1">
                    <a:lumMod val="75000"/>
                    <a:lumOff val="25000"/>
                  </a:schemeClr>
                </a:solidFill>
                <a:latin typeface="Century Gothic" panose="020B0502020202020204" pitchFamily="34" charset="0"/>
              </a:rPr>
              <a:t>Any Medicare-eligible employee (or spouse / dependent) MUST enroll in </a:t>
            </a:r>
          </a:p>
          <a:p>
            <a:pPr>
              <a:lnSpc>
                <a:spcPct val="120000"/>
              </a:lnSpc>
            </a:pPr>
            <a:r>
              <a:rPr lang="en-US" sz="1400" dirty="0">
                <a:solidFill>
                  <a:schemeClr val="tx1">
                    <a:lumMod val="75000"/>
                    <a:lumOff val="25000"/>
                  </a:schemeClr>
                </a:solidFill>
                <a:latin typeface="Century Gothic" panose="020B0502020202020204" pitchFamily="34" charset="0"/>
              </a:rPr>
              <a:t>Medicare, because by law Medicare becomes the primary coverage. If the individual does not enroll </a:t>
            </a:r>
            <a:r>
              <a:rPr lang="en-US" sz="1400">
                <a:solidFill>
                  <a:schemeClr val="tx1">
                    <a:lumMod val="75000"/>
                    <a:lumOff val="25000"/>
                  </a:schemeClr>
                </a:solidFill>
                <a:latin typeface="Century Gothic" panose="020B0502020202020204" pitchFamily="34" charset="0"/>
              </a:rPr>
              <a:t>into Medicare, </a:t>
            </a:r>
            <a:r>
              <a:rPr lang="en-US" sz="1400" dirty="0">
                <a:solidFill>
                  <a:schemeClr val="tx1">
                    <a:lumMod val="75000"/>
                    <a:lumOff val="25000"/>
                  </a:schemeClr>
                </a:solidFill>
                <a:latin typeface="Century Gothic" panose="020B0502020202020204" pitchFamily="34" charset="0"/>
              </a:rPr>
              <a:t>claims may not be paid, and they may face financial penalties due to late enrollment.</a:t>
            </a:r>
          </a:p>
        </p:txBody>
      </p:sp>
      <p:sp>
        <p:nvSpPr>
          <p:cNvPr id="10" name="TextBox 9">
            <a:extLst>
              <a:ext uri="{FF2B5EF4-FFF2-40B4-BE49-F238E27FC236}">
                <a16:creationId xmlns:a16="http://schemas.microsoft.com/office/drawing/2014/main" id="{42987886-F0F8-1743-9604-10AED9986E59}"/>
              </a:ext>
            </a:extLst>
          </p:cNvPr>
          <p:cNvSpPr txBox="1"/>
          <p:nvPr/>
        </p:nvSpPr>
        <p:spPr>
          <a:xfrm>
            <a:off x="9792924" y="2645983"/>
            <a:ext cx="1575734" cy="1154162"/>
          </a:xfrm>
          <a:prstGeom prst="rect">
            <a:avLst/>
          </a:prstGeom>
          <a:noFill/>
        </p:spPr>
        <p:txBody>
          <a:bodyPr wrap="square" rtlCol="0">
            <a:spAutoFit/>
          </a:bodyPr>
          <a:lstStyle/>
          <a:p>
            <a:pPr algn="ctr"/>
            <a:r>
              <a:rPr lang="en-US" sz="6900" dirty="0">
                <a:solidFill>
                  <a:srgbClr val="007791"/>
                </a:solidFill>
                <a:latin typeface="Century Gothic" panose="020B0502020202020204" pitchFamily="34" charset="0"/>
              </a:rPr>
              <a:t>All</a:t>
            </a:r>
          </a:p>
        </p:txBody>
      </p:sp>
      <p:sp>
        <p:nvSpPr>
          <p:cNvPr id="12" name="TextBox 11">
            <a:extLst>
              <a:ext uri="{FF2B5EF4-FFF2-40B4-BE49-F238E27FC236}">
                <a16:creationId xmlns:a16="http://schemas.microsoft.com/office/drawing/2014/main" id="{BF8B5DBD-01FD-6444-B94E-E20CF328126D}"/>
              </a:ext>
            </a:extLst>
          </p:cNvPr>
          <p:cNvSpPr txBox="1"/>
          <p:nvPr/>
        </p:nvSpPr>
        <p:spPr>
          <a:xfrm>
            <a:off x="9308020" y="4014882"/>
            <a:ext cx="2711036" cy="1877245"/>
          </a:xfrm>
          <a:prstGeom prst="rect">
            <a:avLst/>
          </a:prstGeom>
          <a:noFill/>
        </p:spPr>
        <p:txBody>
          <a:bodyPr wrap="square" rtlCol="0">
            <a:spAutoFit/>
          </a:bodyPr>
          <a:lstStyle/>
          <a:p>
            <a:pPr>
              <a:lnSpc>
                <a:spcPct val="120000"/>
              </a:lnSpc>
            </a:pPr>
            <a:r>
              <a:rPr lang="en-US" sz="1380" dirty="0">
                <a:solidFill>
                  <a:schemeClr val="tx1">
                    <a:lumMod val="75000"/>
                    <a:lumOff val="25000"/>
                  </a:schemeClr>
                </a:solidFill>
                <a:latin typeface="Century Gothic" panose="020B0502020202020204" pitchFamily="34" charset="0"/>
              </a:rPr>
              <a:t>If your prescription drug plan is not considered creditable coverage, you may face </a:t>
            </a:r>
          </a:p>
          <a:p>
            <a:pPr>
              <a:lnSpc>
                <a:spcPct val="120000"/>
              </a:lnSpc>
            </a:pPr>
            <a:r>
              <a:rPr lang="en-US" sz="1380" dirty="0">
                <a:solidFill>
                  <a:schemeClr val="tx1">
                    <a:lumMod val="75000"/>
                    <a:lumOff val="25000"/>
                  </a:schemeClr>
                </a:solidFill>
                <a:latin typeface="Century Gothic" panose="020B0502020202020204" pitchFamily="34" charset="0"/>
              </a:rPr>
              <a:t>a financial penalty after retirement. We recommend you consult your employer about creditable coverage.</a:t>
            </a:r>
          </a:p>
        </p:txBody>
      </p:sp>
      <p:sp>
        <p:nvSpPr>
          <p:cNvPr id="15" name="TextBox 14">
            <a:extLst>
              <a:ext uri="{FF2B5EF4-FFF2-40B4-BE49-F238E27FC236}">
                <a16:creationId xmlns:a16="http://schemas.microsoft.com/office/drawing/2014/main" id="{7F67562A-8F5E-4F4C-B1D6-B14C714BCC9F}"/>
              </a:ext>
            </a:extLst>
          </p:cNvPr>
          <p:cNvSpPr txBox="1"/>
          <p:nvPr/>
        </p:nvSpPr>
        <p:spPr>
          <a:xfrm>
            <a:off x="6471652" y="4006917"/>
            <a:ext cx="2447914" cy="1877245"/>
          </a:xfrm>
          <a:prstGeom prst="rect">
            <a:avLst/>
          </a:prstGeom>
          <a:noFill/>
        </p:spPr>
        <p:txBody>
          <a:bodyPr wrap="square" rtlCol="0">
            <a:spAutoFit/>
          </a:bodyPr>
          <a:lstStyle/>
          <a:p>
            <a:pPr>
              <a:lnSpc>
                <a:spcPct val="120000"/>
              </a:lnSpc>
            </a:pPr>
            <a:r>
              <a:rPr lang="en-US" sz="1400" dirty="0">
                <a:solidFill>
                  <a:schemeClr val="tx1">
                    <a:lumMod val="75000"/>
                    <a:lumOff val="25000"/>
                  </a:schemeClr>
                </a:solidFill>
                <a:latin typeface="Century Gothic" panose="020B0502020202020204" pitchFamily="34" charset="0"/>
              </a:rPr>
              <a:t>If you (or spouse / dependent) qualifies for Medicare due to a disability, Medicare would be considered as your primary coverage.</a:t>
            </a:r>
          </a:p>
          <a:p>
            <a:pPr>
              <a:lnSpc>
                <a:spcPct val="120000"/>
              </a:lnSpc>
            </a:pPr>
            <a:endParaRPr lang="en-US" sz="1400" dirty="0">
              <a:solidFill>
                <a:schemeClr val="tx1">
                  <a:lumMod val="75000"/>
                  <a:lumOff val="2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64489CEE-37A5-E849-BD92-3C0A17E6318D}"/>
              </a:ext>
            </a:extLst>
          </p:cNvPr>
          <p:cNvSpPr txBox="1"/>
          <p:nvPr/>
        </p:nvSpPr>
        <p:spPr>
          <a:xfrm>
            <a:off x="6811030" y="2669528"/>
            <a:ext cx="1764425" cy="1154162"/>
          </a:xfrm>
          <a:prstGeom prst="rect">
            <a:avLst/>
          </a:prstGeom>
          <a:noFill/>
        </p:spPr>
        <p:txBody>
          <a:bodyPr wrap="square" rtlCol="0" anchor="ctr">
            <a:spAutoFit/>
          </a:bodyPr>
          <a:lstStyle/>
          <a:p>
            <a:pPr algn="ctr"/>
            <a:r>
              <a:rPr lang="en-US" sz="6900" spc="-300" dirty="0">
                <a:solidFill>
                  <a:srgbClr val="007791"/>
                </a:solidFill>
                <a:latin typeface="Century Gothic" panose="020B0502020202020204" pitchFamily="34" charset="0"/>
              </a:rPr>
              <a:t>1</a:t>
            </a:r>
            <a:r>
              <a:rPr lang="en-US" sz="6900" spc="300" dirty="0">
                <a:solidFill>
                  <a:srgbClr val="007791"/>
                </a:solidFill>
                <a:latin typeface="Century Gothic" panose="020B0502020202020204" pitchFamily="34" charset="0"/>
              </a:rPr>
              <a:t>0</a:t>
            </a:r>
            <a:r>
              <a:rPr lang="en-US" sz="6900" spc="-150" dirty="0">
                <a:solidFill>
                  <a:srgbClr val="007791"/>
                </a:solidFill>
                <a:latin typeface="Century Gothic" panose="020B0502020202020204" pitchFamily="34" charset="0"/>
              </a:rPr>
              <a:t>0</a:t>
            </a:r>
            <a:endParaRPr lang="en-US" sz="6900" dirty="0">
              <a:latin typeface="Century Gothic" panose="020B0502020202020204" pitchFamily="34" charset="0"/>
            </a:endParaRPr>
          </a:p>
        </p:txBody>
      </p:sp>
      <p:pic>
        <p:nvPicPr>
          <p:cNvPr id="17" name="Picture 16">
            <a:extLst>
              <a:ext uri="{FF2B5EF4-FFF2-40B4-BE49-F238E27FC236}">
                <a16:creationId xmlns:a16="http://schemas.microsoft.com/office/drawing/2014/main" id="{6B2DBF77-B138-A348-8A3F-D201C588FB83}"/>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21" name="Rectangle 20">
            <a:extLst>
              <a:ext uri="{FF2B5EF4-FFF2-40B4-BE49-F238E27FC236}">
                <a16:creationId xmlns:a16="http://schemas.microsoft.com/office/drawing/2014/main" id="{A599BC6D-AF91-B64A-9731-2FCB0712ACAB}"/>
              </a:ext>
            </a:extLst>
          </p:cNvPr>
          <p:cNvSpPr/>
          <p:nvPr/>
        </p:nvSpPr>
        <p:spPr>
          <a:xfrm>
            <a:off x="710840" y="2061348"/>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ED541E4-4908-C74A-8E9E-18B970D86E37}"/>
              </a:ext>
            </a:extLst>
          </p:cNvPr>
          <p:cNvSpPr txBox="1"/>
          <p:nvPr/>
        </p:nvSpPr>
        <p:spPr>
          <a:xfrm>
            <a:off x="4270763" y="2657449"/>
            <a:ext cx="1328013" cy="1154162"/>
          </a:xfrm>
          <a:prstGeom prst="rect">
            <a:avLst/>
          </a:prstGeom>
          <a:noFill/>
        </p:spPr>
        <p:txBody>
          <a:bodyPr wrap="square" rtlCol="0" anchor="ctr">
            <a:spAutoFit/>
          </a:bodyPr>
          <a:lstStyle/>
          <a:p>
            <a:pPr algn="ctr"/>
            <a:r>
              <a:rPr lang="en-US" sz="6900" dirty="0">
                <a:solidFill>
                  <a:srgbClr val="007791"/>
                </a:solidFill>
                <a:latin typeface="Century Gothic" panose="020B0502020202020204" pitchFamily="34" charset="0"/>
              </a:rPr>
              <a:t>20</a:t>
            </a:r>
            <a:endParaRPr lang="en-US" sz="6900" dirty="0">
              <a:latin typeface="Century Gothic" panose="020B0502020202020204" pitchFamily="34" charset="0"/>
            </a:endParaRPr>
          </a:p>
        </p:txBody>
      </p:sp>
      <p:sp>
        <p:nvSpPr>
          <p:cNvPr id="2" name="TextBox 1">
            <a:extLst>
              <a:ext uri="{FF2B5EF4-FFF2-40B4-BE49-F238E27FC236}">
                <a16:creationId xmlns:a16="http://schemas.microsoft.com/office/drawing/2014/main" id="{19134D78-3EA8-F946-AD13-CE70F2238045}"/>
              </a:ext>
            </a:extLst>
          </p:cNvPr>
          <p:cNvSpPr txBox="1"/>
          <p:nvPr/>
        </p:nvSpPr>
        <p:spPr>
          <a:xfrm>
            <a:off x="3702739" y="4014882"/>
            <a:ext cx="2512444" cy="1742593"/>
          </a:xfrm>
          <a:prstGeom prst="rect">
            <a:avLst/>
          </a:prstGeom>
          <a:noFill/>
        </p:spPr>
        <p:txBody>
          <a:bodyPr wrap="square" rtlCol="0">
            <a:spAutoFit/>
          </a:bodyPr>
          <a:lstStyle/>
          <a:p>
            <a:pPr>
              <a:lnSpc>
                <a:spcPct val="130000"/>
              </a:lnSpc>
            </a:pPr>
            <a:r>
              <a:rPr lang="en-US" sz="1400" dirty="0">
                <a:solidFill>
                  <a:schemeClr val="tx1">
                    <a:lumMod val="75000"/>
                    <a:lumOff val="25000"/>
                  </a:schemeClr>
                </a:solidFill>
                <a:latin typeface="Century Gothic" panose="020B0502020202020204" pitchFamily="34" charset="0"/>
              </a:rPr>
              <a:t>If you are currently working and coverage is through a credible employer plan, you (or spouse) may be able to delay Part A and Part B.</a:t>
            </a:r>
          </a:p>
        </p:txBody>
      </p:sp>
      <p:sp>
        <p:nvSpPr>
          <p:cNvPr id="8" name="Rectangle 7">
            <a:extLst>
              <a:ext uri="{FF2B5EF4-FFF2-40B4-BE49-F238E27FC236}">
                <a16:creationId xmlns:a16="http://schemas.microsoft.com/office/drawing/2014/main" id="{3540850B-6815-C249-9B4C-FE879E12F9E3}"/>
              </a:ext>
            </a:extLst>
          </p:cNvPr>
          <p:cNvSpPr/>
          <p:nvPr/>
        </p:nvSpPr>
        <p:spPr>
          <a:xfrm>
            <a:off x="1497813" y="2601721"/>
            <a:ext cx="1306768" cy="276999"/>
          </a:xfrm>
          <a:prstGeom prst="rect">
            <a:avLst/>
          </a:prstGeom>
        </p:spPr>
        <p:txBody>
          <a:bodyPr wrap="none">
            <a:spAutoFit/>
          </a:bodyPr>
          <a:lstStyle/>
          <a:p>
            <a:r>
              <a:rPr lang="en-US" sz="1200" b="1" spc="300" dirty="0">
                <a:latin typeface="Century Gothic" panose="020B0502020202020204" pitchFamily="34" charset="0"/>
              </a:rPr>
              <a:t>Less Than </a:t>
            </a:r>
            <a:endParaRPr lang="en-US" sz="1200" dirty="0"/>
          </a:p>
        </p:txBody>
      </p:sp>
      <p:sp>
        <p:nvSpPr>
          <p:cNvPr id="40" name="Rectangle 39">
            <a:extLst>
              <a:ext uri="{FF2B5EF4-FFF2-40B4-BE49-F238E27FC236}">
                <a16:creationId xmlns:a16="http://schemas.microsoft.com/office/drawing/2014/main" id="{EE0F227F-9DD4-4E4D-A46C-73B92B468E39}"/>
              </a:ext>
            </a:extLst>
          </p:cNvPr>
          <p:cNvSpPr/>
          <p:nvPr/>
        </p:nvSpPr>
        <p:spPr>
          <a:xfrm>
            <a:off x="7165644" y="2600251"/>
            <a:ext cx="1225015" cy="276999"/>
          </a:xfrm>
          <a:prstGeom prst="rect">
            <a:avLst/>
          </a:prstGeom>
        </p:spPr>
        <p:txBody>
          <a:bodyPr wrap="none">
            <a:spAutoFit/>
          </a:bodyPr>
          <a:lstStyle/>
          <a:p>
            <a:r>
              <a:rPr lang="en-US" sz="1200" b="1" spc="300" dirty="0">
                <a:latin typeface="Century Gothic" panose="020B0502020202020204" pitchFamily="34" charset="0"/>
              </a:rPr>
              <a:t>Less Than</a:t>
            </a:r>
            <a:endParaRPr lang="en-US" sz="1200" dirty="0"/>
          </a:p>
        </p:txBody>
      </p:sp>
      <p:sp>
        <p:nvSpPr>
          <p:cNvPr id="9" name="Rectangle 8">
            <a:extLst>
              <a:ext uri="{FF2B5EF4-FFF2-40B4-BE49-F238E27FC236}">
                <a16:creationId xmlns:a16="http://schemas.microsoft.com/office/drawing/2014/main" id="{F67A1000-5C1C-CA43-8451-DECF544413F9}"/>
              </a:ext>
            </a:extLst>
          </p:cNvPr>
          <p:cNvSpPr/>
          <p:nvPr/>
        </p:nvSpPr>
        <p:spPr>
          <a:xfrm>
            <a:off x="1444683" y="3616453"/>
            <a:ext cx="1332416" cy="276999"/>
          </a:xfrm>
          <a:prstGeom prst="rect">
            <a:avLst/>
          </a:prstGeom>
        </p:spPr>
        <p:txBody>
          <a:bodyPr wrap="none">
            <a:spAutoFit/>
          </a:bodyPr>
          <a:lstStyle/>
          <a:p>
            <a:pPr algn="ctr"/>
            <a:r>
              <a:rPr lang="en-US" sz="1200" b="1" spc="300" dirty="0">
                <a:latin typeface="Century Gothic" panose="020B0502020202020204" pitchFamily="34" charset="0"/>
              </a:rPr>
              <a:t>Employees</a:t>
            </a:r>
          </a:p>
        </p:txBody>
      </p:sp>
      <p:sp>
        <p:nvSpPr>
          <p:cNvPr id="11" name="Rectangle 10">
            <a:extLst>
              <a:ext uri="{FF2B5EF4-FFF2-40B4-BE49-F238E27FC236}">
                <a16:creationId xmlns:a16="http://schemas.microsoft.com/office/drawing/2014/main" id="{80506ABB-4ACD-7042-891A-86026396CD26}"/>
              </a:ext>
            </a:extLst>
          </p:cNvPr>
          <p:cNvSpPr/>
          <p:nvPr/>
        </p:nvSpPr>
        <p:spPr>
          <a:xfrm>
            <a:off x="9852777" y="3605924"/>
            <a:ext cx="1462259" cy="276999"/>
          </a:xfrm>
          <a:prstGeom prst="rect">
            <a:avLst/>
          </a:prstGeom>
        </p:spPr>
        <p:txBody>
          <a:bodyPr wrap="none">
            <a:spAutoFit/>
          </a:bodyPr>
          <a:lstStyle/>
          <a:p>
            <a:pPr algn="ctr"/>
            <a:r>
              <a:rPr lang="en-US" sz="1200" b="1" spc="300" dirty="0">
                <a:solidFill>
                  <a:srgbClr val="003C4B"/>
                </a:solidFill>
                <a:latin typeface="Century Gothic" panose="020B0502020202020204" pitchFamily="34" charset="0"/>
              </a:rPr>
              <a:t>Group Sizes</a:t>
            </a:r>
          </a:p>
        </p:txBody>
      </p:sp>
      <p:sp>
        <p:nvSpPr>
          <p:cNvPr id="13" name="Rectangle 12">
            <a:extLst>
              <a:ext uri="{FF2B5EF4-FFF2-40B4-BE49-F238E27FC236}">
                <a16:creationId xmlns:a16="http://schemas.microsoft.com/office/drawing/2014/main" id="{B1574487-4170-9242-9BA8-E2BEA3805B55}"/>
              </a:ext>
            </a:extLst>
          </p:cNvPr>
          <p:cNvSpPr/>
          <p:nvPr/>
        </p:nvSpPr>
        <p:spPr>
          <a:xfrm>
            <a:off x="3805638" y="3628649"/>
            <a:ext cx="2265364" cy="276999"/>
          </a:xfrm>
          <a:prstGeom prst="rect">
            <a:avLst/>
          </a:prstGeom>
        </p:spPr>
        <p:txBody>
          <a:bodyPr wrap="none">
            <a:spAutoFit/>
          </a:bodyPr>
          <a:lstStyle/>
          <a:p>
            <a:pPr algn="ctr"/>
            <a:r>
              <a:rPr lang="en-US" sz="1200" b="1" spc="300" dirty="0">
                <a:latin typeface="Century Gothic" panose="020B0502020202020204" pitchFamily="34" charset="0"/>
              </a:rPr>
              <a:t>or more Employees</a:t>
            </a:r>
          </a:p>
        </p:txBody>
      </p:sp>
      <p:sp>
        <p:nvSpPr>
          <p:cNvPr id="42" name="Rectangle 41">
            <a:extLst>
              <a:ext uri="{FF2B5EF4-FFF2-40B4-BE49-F238E27FC236}">
                <a16:creationId xmlns:a16="http://schemas.microsoft.com/office/drawing/2014/main" id="{89404E33-2C5D-ED4A-8525-4817BAAB2EA4}"/>
              </a:ext>
            </a:extLst>
          </p:cNvPr>
          <p:cNvSpPr/>
          <p:nvPr/>
        </p:nvSpPr>
        <p:spPr>
          <a:xfrm>
            <a:off x="7095206" y="3616454"/>
            <a:ext cx="1332416" cy="276999"/>
          </a:xfrm>
          <a:prstGeom prst="rect">
            <a:avLst/>
          </a:prstGeom>
        </p:spPr>
        <p:txBody>
          <a:bodyPr wrap="none">
            <a:spAutoFit/>
          </a:bodyPr>
          <a:lstStyle/>
          <a:p>
            <a:pPr algn="ctr"/>
            <a:r>
              <a:rPr lang="en-US" sz="1200" b="1" spc="300" dirty="0">
                <a:latin typeface="Century Gothic" panose="020B0502020202020204" pitchFamily="34" charset="0"/>
              </a:rPr>
              <a:t>Employees</a:t>
            </a:r>
          </a:p>
        </p:txBody>
      </p:sp>
    </p:spTree>
    <p:extLst>
      <p:ext uri="{BB962C8B-B14F-4D97-AF65-F5344CB8AC3E}">
        <p14:creationId xmlns:p14="http://schemas.microsoft.com/office/powerpoint/2010/main" val="183649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D2E6FF-2AEE-AC44-852C-4C15588C9585}"/>
              </a:ext>
            </a:extLst>
          </p:cNvPr>
          <p:cNvSpPr/>
          <p:nvPr/>
        </p:nvSpPr>
        <p:spPr>
          <a:xfrm>
            <a:off x="414638" y="2393576"/>
            <a:ext cx="3874624" cy="360609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BC2FFF-25EA-7E48-8957-F1D5A7E7C44E}"/>
              </a:ext>
            </a:extLst>
          </p:cNvPr>
          <p:cNvSpPr/>
          <p:nvPr/>
        </p:nvSpPr>
        <p:spPr>
          <a:xfrm>
            <a:off x="4368073" y="2393576"/>
            <a:ext cx="3874624" cy="360609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2C5E438-8ED6-1C4F-8E3D-4E4B3C2C1FBC}"/>
              </a:ext>
            </a:extLst>
          </p:cNvPr>
          <p:cNvSpPr/>
          <p:nvPr/>
        </p:nvSpPr>
        <p:spPr>
          <a:xfrm>
            <a:off x="8321508" y="2393576"/>
            <a:ext cx="3874624" cy="360609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76DB661-45C2-4BD1-8F24-33D022A148C4}"/>
              </a:ext>
            </a:extLst>
          </p:cNvPr>
          <p:cNvSpPr>
            <a:spLocks noGrp="1"/>
          </p:cNvSpPr>
          <p:nvPr>
            <p:ph type="title"/>
          </p:nvPr>
        </p:nvSpPr>
        <p:spPr>
          <a:xfrm>
            <a:off x="538727" y="957201"/>
            <a:ext cx="8376673" cy="1075227"/>
          </a:xfrm>
        </p:spPr>
        <p:txBody>
          <a:bodyPr>
            <a:normAutofit/>
          </a:bodyPr>
          <a:lstStyle/>
          <a:p>
            <a:r>
              <a:rPr lang="en-US" sz="4400" b="1" dirty="0">
                <a:solidFill>
                  <a:srgbClr val="007791"/>
                </a:solidFill>
                <a:latin typeface="Century Gothic" panose="020B0502020202020204" pitchFamily="34" charset="0"/>
              </a:rPr>
              <a:t>COBRA </a:t>
            </a:r>
            <a:r>
              <a:rPr lang="en-US" sz="4400" dirty="0">
                <a:solidFill>
                  <a:srgbClr val="007791"/>
                </a:solidFill>
                <a:latin typeface="Century Gothic" panose="020B0502020202020204" pitchFamily="34" charset="0"/>
              </a:rPr>
              <a:t>VS</a:t>
            </a:r>
            <a:r>
              <a:rPr lang="en-US" sz="4400" b="1" dirty="0">
                <a:solidFill>
                  <a:srgbClr val="007791"/>
                </a:solidFill>
                <a:latin typeface="Century Gothic" panose="020B0502020202020204" pitchFamily="34" charset="0"/>
              </a:rPr>
              <a:t> MEDICARE RULES</a:t>
            </a:r>
          </a:p>
        </p:txBody>
      </p:sp>
      <p:sp>
        <p:nvSpPr>
          <p:cNvPr id="5" name="TextBox 4">
            <a:extLst>
              <a:ext uri="{FF2B5EF4-FFF2-40B4-BE49-F238E27FC236}">
                <a16:creationId xmlns:a16="http://schemas.microsoft.com/office/drawing/2014/main" id="{060A90DF-EB0E-4090-8E9B-DEE10CE4B2DB}"/>
              </a:ext>
            </a:extLst>
          </p:cNvPr>
          <p:cNvSpPr txBox="1"/>
          <p:nvPr/>
        </p:nvSpPr>
        <p:spPr>
          <a:xfrm>
            <a:off x="603156" y="3573431"/>
            <a:ext cx="3744879" cy="2268313"/>
          </a:xfrm>
          <a:prstGeom prst="rect">
            <a:avLst/>
          </a:prstGeom>
          <a:noFill/>
        </p:spPr>
        <p:txBody>
          <a:bodyPr wrap="square" rtlCol="0">
            <a:spAutoFit/>
          </a:bodyPr>
          <a:lstStyle/>
          <a:p>
            <a:pPr>
              <a:lnSpc>
                <a:spcPct val="130000"/>
              </a:lnSpc>
            </a:pPr>
            <a:r>
              <a:rPr lang="en-US" sz="1400" dirty="0">
                <a:solidFill>
                  <a:srgbClr val="1B3042"/>
                </a:solidFill>
                <a:effectLst/>
                <a:latin typeface="Century Gothic" panose="020B0502020202020204" pitchFamily="34" charset="0"/>
                <a:ea typeface="Calibri" panose="020F0502020204030204" pitchFamily="34" charset="0"/>
              </a:rPr>
              <a:t>says persons eligible or enrolled in Medicare on the day of the qualifying event must be offered COBRA. Conversely, COBRA coverage will end when a person becomes eligible or enrolled in Medicare while being covered under COBRA.</a:t>
            </a:r>
            <a:endParaRPr lang="en-US" sz="1400" dirty="0">
              <a:effectLst/>
              <a:latin typeface="Century Gothic" panose="020B0502020202020204" pitchFamily="34" charset="0"/>
              <a:ea typeface="Calibri" panose="020F0502020204030204" pitchFamily="34" charset="0"/>
            </a:endParaRPr>
          </a:p>
          <a:p>
            <a:pPr marL="285750" indent="-285750">
              <a:buFont typeface="Arial" panose="020B0604020202020204" pitchFamily="34" charset="0"/>
              <a:buChar char="•"/>
            </a:pPr>
            <a:endParaRPr lang="en-US" sz="1400" dirty="0">
              <a:latin typeface="Century Gothic" panose="020B0502020202020204" pitchFamily="34" charset="0"/>
            </a:endParaRPr>
          </a:p>
        </p:txBody>
      </p:sp>
      <p:sp>
        <p:nvSpPr>
          <p:cNvPr id="6" name="TextBox 5">
            <a:extLst>
              <a:ext uri="{FF2B5EF4-FFF2-40B4-BE49-F238E27FC236}">
                <a16:creationId xmlns:a16="http://schemas.microsoft.com/office/drawing/2014/main" id="{D4F6E260-7A4D-7D48-9E15-6F01FA9D5633}"/>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7" name="Picture 6">
            <a:extLst>
              <a:ext uri="{FF2B5EF4-FFF2-40B4-BE49-F238E27FC236}">
                <a16:creationId xmlns:a16="http://schemas.microsoft.com/office/drawing/2014/main" id="{F8B423CA-8852-E74D-AF02-989E3CE11346}"/>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2" name="Rectangle 1">
            <a:extLst>
              <a:ext uri="{FF2B5EF4-FFF2-40B4-BE49-F238E27FC236}">
                <a16:creationId xmlns:a16="http://schemas.microsoft.com/office/drawing/2014/main" id="{BCDB8C41-FA5D-7849-8E47-03800F5D512E}"/>
              </a:ext>
            </a:extLst>
          </p:cNvPr>
          <p:cNvSpPr/>
          <p:nvPr/>
        </p:nvSpPr>
        <p:spPr>
          <a:xfrm>
            <a:off x="4500168" y="3562451"/>
            <a:ext cx="3715635" cy="2302746"/>
          </a:xfrm>
          <a:prstGeom prst="rect">
            <a:avLst/>
          </a:prstGeom>
        </p:spPr>
        <p:txBody>
          <a:bodyPr wrap="square">
            <a:spAutoFit/>
          </a:bodyPr>
          <a:lstStyle/>
          <a:p>
            <a:pPr>
              <a:lnSpc>
                <a:spcPct val="130000"/>
              </a:lnSpc>
            </a:pPr>
            <a:r>
              <a:rPr lang="en-US" sz="1400" dirty="0">
                <a:solidFill>
                  <a:srgbClr val="1B3042"/>
                </a:solidFill>
                <a:latin typeface="Century Gothic" panose="020B0502020202020204" pitchFamily="34" charset="0"/>
                <a:ea typeface="Calibri" panose="020F0502020204030204" pitchFamily="34" charset="0"/>
              </a:rPr>
              <a:t>The exception to this is when the individual is eligible for Medicare due </a:t>
            </a:r>
          </a:p>
          <a:p>
            <a:pPr>
              <a:lnSpc>
                <a:spcPct val="130000"/>
              </a:lnSpc>
            </a:pPr>
            <a:r>
              <a:rPr lang="en-US" sz="1400" dirty="0">
                <a:solidFill>
                  <a:srgbClr val="1B3042"/>
                </a:solidFill>
                <a:latin typeface="Century Gothic" panose="020B0502020202020204" pitchFamily="34" charset="0"/>
                <a:ea typeface="Calibri" panose="020F0502020204030204" pitchFamily="34" charset="0"/>
              </a:rPr>
              <a:t>to End Stage Renal Disease (ESRD). In these situations, the group plan is </a:t>
            </a:r>
          </a:p>
          <a:p>
            <a:pPr>
              <a:lnSpc>
                <a:spcPct val="130000"/>
              </a:lnSpc>
            </a:pPr>
            <a:r>
              <a:rPr lang="en-US" sz="1400" dirty="0">
                <a:solidFill>
                  <a:srgbClr val="1B3042"/>
                </a:solidFill>
                <a:latin typeface="Century Gothic" panose="020B0502020202020204" pitchFamily="34" charset="0"/>
                <a:ea typeface="Calibri" panose="020F0502020204030204" pitchFamily="34" charset="0"/>
              </a:rPr>
              <a:t>primary for the first 30 months of the disability whether the person is on the group health plan as an employee, a dependent or on COBRA continuation.</a:t>
            </a:r>
          </a:p>
        </p:txBody>
      </p:sp>
      <p:sp>
        <p:nvSpPr>
          <p:cNvPr id="9" name="Rectangle 8">
            <a:extLst>
              <a:ext uri="{FF2B5EF4-FFF2-40B4-BE49-F238E27FC236}">
                <a16:creationId xmlns:a16="http://schemas.microsoft.com/office/drawing/2014/main" id="{252E28D3-712B-7742-8B9E-C7D9818BBBE3}"/>
              </a:ext>
            </a:extLst>
          </p:cNvPr>
          <p:cNvSpPr/>
          <p:nvPr/>
        </p:nvSpPr>
        <p:spPr>
          <a:xfrm>
            <a:off x="695979" y="2005339"/>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02CFC0-FD00-BC46-B5E2-81FE59FBBFF5}"/>
              </a:ext>
            </a:extLst>
          </p:cNvPr>
          <p:cNvSpPr/>
          <p:nvPr/>
        </p:nvSpPr>
        <p:spPr>
          <a:xfrm>
            <a:off x="8486317" y="3545753"/>
            <a:ext cx="3545006" cy="1742593"/>
          </a:xfrm>
          <a:prstGeom prst="rect">
            <a:avLst/>
          </a:prstGeom>
        </p:spPr>
        <p:txBody>
          <a:bodyPr wrap="square">
            <a:spAutoFit/>
          </a:bodyPr>
          <a:lstStyle/>
          <a:p>
            <a:pPr>
              <a:lnSpc>
                <a:spcPct val="130000"/>
              </a:lnSpc>
            </a:pPr>
            <a:r>
              <a:rPr lang="en-US" sz="1400" dirty="0">
                <a:solidFill>
                  <a:srgbClr val="1B3042"/>
                </a:solidFill>
                <a:latin typeface="Century Gothic" panose="020B0502020202020204" pitchFamily="34" charset="0"/>
                <a:ea typeface="Calibri" panose="020F0502020204030204" pitchFamily="34" charset="0"/>
              </a:rPr>
              <a:t>who voluntarily terminates off the group plan to fully go onto Medicare is not a COBRA qualifying event for the spouse and/or dependent(s) as the event of Medicare entitlement does not cause a loss of coverage.</a:t>
            </a:r>
            <a:endParaRPr lang="en-US" sz="1400" dirty="0">
              <a:latin typeface="Century Gothic" panose="020B050202020202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ACE408A3-CCDA-0548-8328-DC8EA8099311}"/>
              </a:ext>
            </a:extLst>
          </p:cNvPr>
          <p:cNvSpPr/>
          <p:nvPr/>
        </p:nvSpPr>
        <p:spPr>
          <a:xfrm>
            <a:off x="279121" y="2579665"/>
            <a:ext cx="4185303" cy="923330"/>
          </a:xfrm>
          <a:prstGeom prst="rect">
            <a:avLst/>
          </a:prstGeom>
        </p:spPr>
        <p:txBody>
          <a:bodyPr wrap="square">
            <a:spAutoFit/>
          </a:bodyPr>
          <a:lstStyle/>
          <a:p>
            <a:pPr algn="ctr">
              <a:lnSpc>
                <a:spcPct val="90000"/>
              </a:lnSpc>
            </a:pPr>
            <a:r>
              <a:rPr lang="en-US" sz="1900" b="1" dirty="0">
                <a:solidFill>
                  <a:srgbClr val="007791"/>
                </a:solidFill>
                <a:latin typeface="Century Gothic" panose="020B0502020202020204" pitchFamily="34" charset="0"/>
                <a:ea typeface="Calibri" panose="020F0502020204030204" pitchFamily="34" charset="0"/>
              </a:rPr>
              <a:t>Supreme Court Ruling </a:t>
            </a:r>
            <a:r>
              <a:rPr lang="en-US" sz="1900" b="1" dirty="0" err="1">
                <a:solidFill>
                  <a:srgbClr val="007791"/>
                </a:solidFill>
                <a:latin typeface="Century Gothic" panose="020B0502020202020204" pitchFamily="34" charset="0"/>
                <a:ea typeface="Calibri" panose="020F0502020204030204" pitchFamily="34" charset="0"/>
              </a:rPr>
              <a:t>Geissal</a:t>
            </a:r>
            <a:r>
              <a:rPr lang="en-US" sz="1900" b="1" dirty="0">
                <a:solidFill>
                  <a:srgbClr val="007791"/>
                </a:solidFill>
                <a:latin typeface="Century Gothic" panose="020B0502020202020204" pitchFamily="34" charset="0"/>
                <a:ea typeface="Calibri" panose="020F0502020204030204" pitchFamily="34" charset="0"/>
              </a:rPr>
              <a:t> </a:t>
            </a:r>
          </a:p>
          <a:p>
            <a:pPr algn="ctr">
              <a:lnSpc>
                <a:spcPct val="90000"/>
              </a:lnSpc>
            </a:pPr>
            <a:r>
              <a:rPr lang="en-US" sz="2000" b="1" dirty="0">
                <a:solidFill>
                  <a:srgbClr val="007791"/>
                </a:solidFill>
                <a:latin typeface="Century Gothic" panose="020B0502020202020204" pitchFamily="34" charset="0"/>
                <a:ea typeface="Calibri" panose="020F0502020204030204" pitchFamily="34" charset="0"/>
              </a:rPr>
              <a:t>vs</a:t>
            </a:r>
          </a:p>
          <a:p>
            <a:pPr algn="ctr">
              <a:lnSpc>
                <a:spcPct val="90000"/>
              </a:lnSpc>
            </a:pPr>
            <a:r>
              <a:rPr lang="en-US" sz="2000" b="1" dirty="0">
                <a:solidFill>
                  <a:srgbClr val="007791"/>
                </a:solidFill>
                <a:latin typeface="Century Gothic" panose="020B0502020202020204" pitchFamily="34" charset="0"/>
                <a:ea typeface="Calibri" panose="020F0502020204030204" pitchFamily="34" charset="0"/>
              </a:rPr>
              <a:t>Moore of 1994</a:t>
            </a:r>
          </a:p>
        </p:txBody>
      </p:sp>
      <p:sp>
        <p:nvSpPr>
          <p:cNvPr id="14" name="Rectangle 13">
            <a:extLst>
              <a:ext uri="{FF2B5EF4-FFF2-40B4-BE49-F238E27FC236}">
                <a16:creationId xmlns:a16="http://schemas.microsoft.com/office/drawing/2014/main" id="{5AEE922A-5113-734E-9946-6DE3BEBBB257}"/>
              </a:ext>
            </a:extLst>
          </p:cNvPr>
          <p:cNvSpPr/>
          <p:nvPr/>
        </p:nvSpPr>
        <p:spPr>
          <a:xfrm>
            <a:off x="4513616" y="2566218"/>
            <a:ext cx="3614328" cy="923330"/>
          </a:xfrm>
          <a:prstGeom prst="rect">
            <a:avLst/>
          </a:prstGeom>
        </p:spPr>
        <p:txBody>
          <a:bodyPr wrap="square">
            <a:spAutoFit/>
          </a:bodyPr>
          <a:lstStyle/>
          <a:p>
            <a:pPr>
              <a:lnSpc>
                <a:spcPct val="90000"/>
              </a:lnSpc>
            </a:pPr>
            <a:r>
              <a:rPr lang="en-US" sz="2000" b="1" dirty="0">
                <a:solidFill>
                  <a:srgbClr val="007791"/>
                </a:solidFill>
                <a:latin typeface="Century Gothic" panose="020B0502020202020204" pitchFamily="34" charset="0"/>
                <a:ea typeface="Calibri" panose="020F0502020204030204" pitchFamily="34" charset="0"/>
              </a:rPr>
              <a:t>Generally, Medicare is primary once the member elects COBRA </a:t>
            </a:r>
          </a:p>
        </p:txBody>
      </p:sp>
      <p:sp>
        <p:nvSpPr>
          <p:cNvPr id="15" name="Rectangle 14">
            <a:extLst>
              <a:ext uri="{FF2B5EF4-FFF2-40B4-BE49-F238E27FC236}">
                <a16:creationId xmlns:a16="http://schemas.microsoft.com/office/drawing/2014/main" id="{AEBF25F2-9DD0-EC41-88B5-9E39BE8074F2}"/>
              </a:ext>
            </a:extLst>
          </p:cNvPr>
          <p:cNvSpPr/>
          <p:nvPr/>
        </p:nvSpPr>
        <p:spPr>
          <a:xfrm>
            <a:off x="8486317" y="2725052"/>
            <a:ext cx="3491503" cy="646331"/>
          </a:xfrm>
          <a:prstGeom prst="rect">
            <a:avLst/>
          </a:prstGeom>
        </p:spPr>
        <p:txBody>
          <a:bodyPr wrap="square">
            <a:spAutoFit/>
          </a:bodyPr>
          <a:lstStyle/>
          <a:p>
            <a:pPr>
              <a:lnSpc>
                <a:spcPct val="90000"/>
              </a:lnSpc>
            </a:pPr>
            <a:r>
              <a:rPr lang="en-US" sz="2000" b="1" dirty="0">
                <a:solidFill>
                  <a:srgbClr val="007791"/>
                </a:solidFill>
                <a:latin typeface="Century Gothic" panose="020B0502020202020204" pitchFamily="34" charset="0"/>
                <a:ea typeface="Calibri" panose="020F0502020204030204" pitchFamily="34" charset="0"/>
              </a:rPr>
              <a:t>Please note, an actively working employee </a:t>
            </a:r>
            <a:endParaRPr lang="en-US" sz="2000" b="1" dirty="0">
              <a:solidFill>
                <a:srgbClr val="007791"/>
              </a:solidFill>
            </a:endParaRPr>
          </a:p>
        </p:txBody>
      </p:sp>
      <p:sp>
        <p:nvSpPr>
          <p:cNvPr id="10" name="TextBox 9">
            <a:extLst>
              <a:ext uri="{FF2B5EF4-FFF2-40B4-BE49-F238E27FC236}">
                <a16:creationId xmlns:a16="http://schemas.microsoft.com/office/drawing/2014/main" id="{4651F6F8-9FCB-489A-A6F7-E7E68652608C}"/>
              </a:ext>
            </a:extLst>
          </p:cNvPr>
          <p:cNvSpPr txBox="1"/>
          <p:nvPr/>
        </p:nvSpPr>
        <p:spPr>
          <a:xfrm>
            <a:off x="458385" y="6185756"/>
            <a:ext cx="8993525" cy="553998"/>
          </a:xfrm>
          <a:prstGeom prst="rect">
            <a:avLst/>
          </a:prstGeom>
          <a:noFill/>
        </p:spPr>
        <p:txBody>
          <a:bodyPr wrap="square" rtlCol="0">
            <a:spAutoFit/>
          </a:bodyPr>
          <a:lstStyle/>
          <a:p>
            <a:r>
              <a:rPr lang="en-US" sz="1000" dirty="0"/>
              <a:t>*NOTE: You may be able to keep COBRA coverage for services that Medicare does not cover such as COBRA dental, vision, etc. The insurance company that provides your COBRA coverage may allow you to drop your medical coverage but keep paying a premium for the additional coverage for as long as you are entitled to COBRA. Contact your plan for more information.*</a:t>
            </a:r>
          </a:p>
        </p:txBody>
      </p:sp>
    </p:spTree>
    <p:extLst>
      <p:ext uri="{BB962C8B-B14F-4D97-AF65-F5344CB8AC3E}">
        <p14:creationId xmlns:p14="http://schemas.microsoft.com/office/powerpoint/2010/main" val="38919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4E76FBE-880D-EE45-BAD2-942176E6D181}"/>
              </a:ext>
            </a:extLst>
          </p:cNvPr>
          <p:cNvSpPr/>
          <p:nvPr/>
        </p:nvSpPr>
        <p:spPr>
          <a:xfrm>
            <a:off x="2422565" y="3158837"/>
            <a:ext cx="4388521" cy="3706552"/>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8683BD5-61E7-6E4A-B354-61C2A8C30F81}"/>
              </a:ext>
            </a:extLst>
          </p:cNvPr>
          <p:cNvPicPr>
            <a:picLocks noChangeAspect="1"/>
          </p:cNvPicPr>
          <p:nvPr/>
        </p:nvPicPr>
        <p:blipFill rotWithShape="1">
          <a:blip r:embed="rId2"/>
          <a:srcRect l="-3" r="42848"/>
          <a:stretch/>
        </p:blipFill>
        <p:spPr>
          <a:xfrm>
            <a:off x="6811086" y="578855"/>
            <a:ext cx="5394960" cy="6279145"/>
          </a:xfrm>
          <a:prstGeom prst="rect">
            <a:avLst/>
          </a:prstGeom>
        </p:spPr>
      </p:pic>
      <p:sp>
        <p:nvSpPr>
          <p:cNvPr id="6" name="TextBox 5">
            <a:extLst>
              <a:ext uri="{FF2B5EF4-FFF2-40B4-BE49-F238E27FC236}">
                <a16:creationId xmlns:a16="http://schemas.microsoft.com/office/drawing/2014/main" id="{D09EFDBC-AA73-664D-8DDB-13E78F57F3F6}"/>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18" name="Title 3">
            <a:extLst>
              <a:ext uri="{FF2B5EF4-FFF2-40B4-BE49-F238E27FC236}">
                <a16:creationId xmlns:a16="http://schemas.microsoft.com/office/drawing/2014/main" id="{90C0B9F2-8856-C946-82A9-A8C235E8D128}"/>
              </a:ext>
            </a:extLst>
          </p:cNvPr>
          <p:cNvSpPr>
            <a:spLocks noGrp="1"/>
          </p:cNvSpPr>
          <p:nvPr>
            <p:ph type="title"/>
          </p:nvPr>
        </p:nvSpPr>
        <p:spPr>
          <a:xfrm>
            <a:off x="615278" y="1085331"/>
            <a:ext cx="5994332" cy="1483552"/>
          </a:xfrm>
        </p:spPr>
        <p:txBody>
          <a:bodyPr/>
          <a:lstStyle/>
          <a:p>
            <a:r>
              <a:rPr lang="en-US" b="1" dirty="0">
                <a:solidFill>
                  <a:srgbClr val="007791"/>
                </a:solidFill>
                <a:latin typeface="Century Gothic" panose="020B0502020202020204" pitchFamily="34" charset="0"/>
              </a:rPr>
              <a:t>There are penalties for getting it wrong</a:t>
            </a:r>
          </a:p>
        </p:txBody>
      </p:sp>
      <p:sp>
        <p:nvSpPr>
          <p:cNvPr id="26" name="Rectangle 25">
            <a:extLst>
              <a:ext uri="{FF2B5EF4-FFF2-40B4-BE49-F238E27FC236}">
                <a16:creationId xmlns:a16="http://schemas.microsoft.com/office/drawing/2014/main" id="{4002997A-7AB8-6A46-966C-0E93E01BEB01}"/>
              </a:ext>
            </a:extLst>
          </p:cNvPr>
          <p:cNvSpPr/>
          <p:nvPr/>
        </p:nvSpPr>
        <p:spPr>
          <a:xfrm>
            <a:off x="740752" y="2655411"/>
            <a:ext cx="1005840"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C4B"/>
              </a:solidFill>
            </a:endParaRPr>
          </a:p>
        </p:txBody>
      </p:sp>
      <p:sp>
        <p:nvSpPr>
          <p:cNvPr id="5" name="Content Placeholder 4">
            <a:extLst>
              <a:ext uri="{FF2B5EF4-FFF2-40B4-BE49-F238E27FC236}">
                <a16:creationId xmlns:a16="http://schemas.microsoft.com/office/drawing/2014/main" id="{B957E99F-EE97-48A9-97E9-F3276283CACB}"/>
              </a:ext>
            </a:extLst>
          </p:cNvPr>
          <p:cNvSpPr>
            <a:spLocks noGrp="1"/>
          </p:cNvSpPr>
          <p:nvPr>
            <p:ph idx="1"/>
          </p:nvPr>
        </p:nvSpPr>
        <p:spPr>
          <a:xfrm>
            <a:off x="3453100" y="5151923"/>
            <a:ext cx="2425889" cy="1252904"/>
          </a:xfrm>
        </p:spPr>
        <p:txBody>
          <a:bodyPr>
            <a:normAutofit/>
          </a:bodyPr>
          <a:lstStyle/>
          <a:p>
            <a:pPr marL="0" lvl="1" indent="0">
              <a:lnSpc>
                <a:spcPct val="130000"/>
              </a:lnSpc>
              <a:buNone/>
            </a:pPr>
            <a:r>
              <a:rPr lang="en-US" sz="1400" dirty="0">
                <a:solidFill>
                  <a:srgbClr val="003C4B"/>
                </a:solidFill>
                <a:latin typeface="Century Gothic" panose="020B0502020202020204" pitchFamily="34" charset="0"/>
              </a:rPr>
              <a:t>is 1% of the average Prescription Drug Plan Part D premium per month you didn’t sign up</a:t>
            </a:r>
          </a:p>
          <a:p>
            <a:pPr marL="0" indent="0">
              <a:lnSpc>
                <a:spcPct val="130000"/>
              </a:lnSpc>
              <a:buNone/>
            </a:pPr>
            <a:endParaRPr lang="en-US" sz="2000" dirty="0">
              <a:solidFill>
                <a:srgbClr val="003C4B"/>
              </a:solidFill>
              <a:latin typeface="Century Gothic" panose="020B0502020202020204" pitchFamily="34" charset="0"/>
            </a:endParaRPr>
          </a:p>
        </p:txBody>
      </p:sp>
      <p:sp>
        <p:nvSpPr>
          <p:cNvPr id="15" name="Rectangle 14">
            <a:extLst>
              <a:ext uri="{FF2B5EF4-FFF2-40B4-BE49-F238E27FC236}">
                <a16:creationId xmlns:a16="http://schemas.microsoft.com/office/drawing/2014/main" id="{235E5864-E50F-F846-A8DA-C82F22F6968C}"/>
              </a:ext>
            </a:extLst>
          </p:cNvPr>
          <p:cNvSpPr/>
          <p:nvPr/>
        </p:nvSpPr>
        <p:spPr>
          <a:xfrm>
            <a:off x="3332017" y="3915889"/>
            <a:ext cx="2549660" cy="622286"/>
          </a:xfrm>
          <a:prstGeom prst="rect">
            <a:avLst/>
          </a:prstGeom>
        </p:spPr>
        <p:txBody>
          <a:bodyPr wrap="square">
            <a:spAutoFit/>
          </a:bodyPr>
          <a:lstStyle/>
          <a:p>
            <a:pPr marL="137160" lvl="1">
              <a:lnSpc>
                <a:spcPct val="130000"/>
              </a:lnSpc>
            </a:pPr>
            <a:r>
              <a:rPr lang="en-US" sz="1400" dirty="0">
                <a:solidFill>
                  <a:srgbClr val="003C4B"/>
                </a:solidFill>
                <a:latin typeface="Century Gothic" panose="020B0502020202020204" pitchFamily="34" charset="0"/>
              </a:rPr>
              <a:t>is 10% for every 12 months you didn’t sign up</a:t>
            </a:r>
          </a:p>
        </p:txBody>
      </p:sp>
      <p:sp>
        <p:nvSpPr>
          <p:cNvPr id="7" name="Rectangle 6">
            <a:extLst>
              <a:ext uri="{FF2B5EF4-FFF2-40B4-BE49-F238E27FC236}">
                <a16:creationId xmlns:a16="http://schemas.microsoft.com/office/drawing/2014/main" id="{F418E635-07E3-414A-8785-3026D2F82EF0}"/>
              </a:ext>
            </a:extLst>
          </p:cNvPr>
          <p:cNvSpPr/>
          <p:nvPr/>
        </p:nvSpPr>
        <p:spPr>
          <a:xfrm>
            <a:off x="2711626" y="3404812"/>
            <a:ext cx="2366081" cy="323165"/>
          </a:xfrm>
          <a:prstGeom prst="rect">
            <a:avLst/>
          </a:prstGeom>
        </p:spPr>
        <p:txBody>
          <a:bodyPr wrap="square">
            <a:spAutoFit/>
          </a:bodyPr>
          <a:lstStyle/>
          <a:p>
            <a:r>
              <a:rPr lang="en-US" sz="1500" b="1" dirty="0">
                <a:solidFill>
                  <a:srgbClr val="007791"/>
                </a:solidFill>
                <a:latin typeface="Century Gothic" panose="020B0502020202020204" pitchFamily="34" charset="0"/>
              </a:rPr>
              <a:t>Late Enrollment Fees</a:t>
            </a:r>
          </a:p>
        </p:txBody>
      </p:sp>
      <p:sp>
        <p:nvSpPr>
          <p:cNvPr id="19" name="Rectangle 18">
            <a:extLst>
              <a:ext uri="{FF2B5EF4-FFF2-40B4-BE49-F238E27FC236}">
                <a16:creationId xmlns:a16="http://schemas.microsoft.com/office/drawing/2014/main" id="{D509F32F-7AEE-DC4A-B29E-A25D76FEE8D3}"/>
              </a:ext>
            </a:extLst>
          </p:cNvPr>
          <p:cNvSpPr/>
          <p:nvPr/>
        </p:nvSpPr>
        <p:spPr>
          <a:xfrm>
            <a:off x="2739153" y="3937130"/>
            <a:ext cx="865943" cy="369332"/>
          </a:xfrm>
          <a:prstGeom prst="rect">
            <a:avLst/>
          </a:prstGeom>
        </p:spPr>
        <p:txBody>
          <a:bodyPr wrap="none">
            <a:spAutoFit/>
          </a:bodyPr>
          <a:lstStyle/>
          <a:p>
            <a:r>
              <a:rPr lang="en-US" b="1" spc="300" dirty="0">
                <a:solidFill>
                  <a:srgbClr val="003C4B"/>
                </a:solidFill>
                <a:latin typeface="Century Gothic" panose="020B0502020202020204" pitchFamily="34" charset="0"/>
              </a:rPr>
              <a:t>Part </a:t>
            </a:r>
          </a:p>
        </p:txBody>
      </p:sp>
      <p:sp>
        <p:nvSpPr>
          <p:cNvPr id="20" name="TextBox 19">
            <a:extLst>
              <a:ext uri="{FF2B5EF4-FFF2-40B4-BE49-F238E27FC236}">
                <a16:creationId xmlns:a16="http://schemas.microsoft.com/office/drawing/2014/main" id="{74C2BA05-4550-F44D-A0F4-0390355DA589}"/>
              </a:ext>
            </a:extLst>
          </p:cNvPr>
          <p:cNvSpPr txBox="1"/>
          <p:nvPr/>
        </p:nvSpPr>
        <p:spPr>
          <a:xfrm>
            <a:off x="2779988" y="4058186"/>
            <a:ext cx="652743" cy="1061829"/>
          </a:xfrm>
          <a:prstGeom prst="rect">
            <a:avLst/>
          </a:prstGeom>
          <a:noFill/>
        </p:spPr>
        <p:txBody>
          <a:bodyPr wrap="none" rtlCol="0">
            <a:spAutoFit/>
          </a:bodyPr>
          <a:lstStyle/>
          <a:p>
            <a:r>
              <a:rPr lang="en-US" sz="6300" b="1" dirty="0">
                <a:solidFill>
                  <a:srgbClr val="007791"/>
                </a:solidFill>
                <a:latin typeface="Century Gothic" panose="020B0502020202020204" pitchFamily="34" charset="0"/>
              </a:rPr>
              <a:t>B</a:t>
            </a:r>
          </a:p>
        </p:txBody>
      </p:sp>
      <p:sp>
        <p:nvSpPr>
          <p:cNvPr id="21" name="Rectangle 20">
            <a:extLst>
              <a:ext uri="{FF2B5EF4-FFF2-40B4-BE49-F238E27FC236}">
                <a16:creationId xmlns:a16="http://schemas.microsoft.com/office/drawing/2014/main" id="{DD48C592-9A88-B146-891B-E7EE7001B3B8}"/>
              </a:ext>
            </a:extLst>
          </p:cNvPr>
          <p:cNvSpPr/>
          <p:nvPr/>
        </p:nvSpPr>
        <p:spPr>
          <a:xfrm>
            <a:off x="2735376" y="5177605"/>
            <a:ext cx="865943" cy="369332"/>
          </a:xfrm>
          <a:prstGeom prst="rect">
            <a:avLst/>
          </a:prstGeom>
        </p:spPr>
        <p:txBody>
          <a:bodyPr wrap="none">
            <a:spAutoFit/>
          </a:bodyPr>
          <a:lstStyle/>
          <a:p>
            <a:r>
              <a:rPr lang="en-US" b="1" spc="300" dirty="0">
                <a:solidFill>
                  <a:srgbClr val="003C4B"/>
                </a:solidFill>
                <a:latin typeface="Century Gothic" panose="020B0502020202020204" pitchFamily="34" charset="0"/>
              </a:rPr>
              <a:t>Part </a:t>
            </a:r>
          </a:p>
        </p:txBody>
      </p:sp>
      <p:sp>
        <p:nvSpPr>
          <p:cNvPr id="22" name="TextBox 21">
            <a:extLst>
              <a:ext uri="{FF2B5EF4-FFF2-40B4-BE49-F238E27FC236}">
                <a16:creationId xmlns:a16="http://schemas.microsoft.com/office/drawing/2014/main" id="{4B39FE31-6AAB-8041-8E4E-97C23369E1C0}"/>
              </a:ext>
            </a:extLst>
          </p:cNvPr>
          <p:cNvSpPr txBox="1"/>
          <p:nvPr/>
        </p:nvSpPr>
        <p:spPr>
          <a:xfrm>
            <a:off x="2738474" y="5311361"/>
            <a:ext cx="750526" cy="1061829"/>
          </a:xfrm>
          <a:prstGeom prst="rect">
            <a:avLst/>
          </a:prstGeom>
          <a:noFill/>
        </p:spPr>
        <p:txBody>
          <a:bodyPr wrap="none" rtlCol="0">
            <a:spAutoFit/>
          </a:bodyPr>
          <a:lstStyle/>
          <a:p>
            <a:r>
              <a:rPr lang="en-US" sz="6300" b="1" dirty="0">
                <a:solidFill>
                  <a:srgbClr val="007791"/>
                </a:solidFill>
                <a:latin typeface="Century Gothic" panose="020B0502020202020204" pitchFamily="34" charset="0"/>
              </a:rPr>
              <a:t>D</a:t>
            </a:r>
          </a:p>
        </p:txBody>
      </p:sp>
      <p:pic>
        <p:nvPicPr>
          <p:cNvPr id="23" name="Picture 22">
            <a:extLst>
              <a:ext uri="{FF2B5EF4-FFF2-40B4-BE49-F238E27FC236}">
                <a16:creationId xmlns:a16="http://schemas.microsoft.com/office/drawing/2014/main" id="{806FD77E-B2BA-AF47-87C0-12E6A87407D7}"/>
              </a:ext>
            </a:extLst>
          </p:cNvPr>
          <p:cNvPicPr>
            <a:picLocks noChangeAspect="1"/>
          </p:cNvPicPr>
          <p:nvPr/>
        </p:nvPicPr>
        <p:blipFill>
          <a:blip r:embed="rId3"/>
          <a:stretch>
            <a:fillRect/>
          </a:stretch>
        </p:blipFill>
        <p:spPr>
          <a:xfrm>
            <a:off x="9745579" y="6094799"/>
            <a:ext cx="2141220" cy="474750"/>
          </a:xfrm>
          <a:prstGeom prst="rect">
            <a:avLst/>
          </a:prstGeom>
        </p:spPr>
      </p:pic>
    </p:spTree>
    <p:extLst>
      <p:ext uri="{BB962C8B-B14F-4D97-AF65-F5344CB8AC3E}">
        <p14:creationId xmlns:p14="http://schemas.microsoft.com/office/powerpoint/2010/main" val="70433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97F8A4A-3942-334A-B500-E8BF156C91A5}"/>
              </a:ext>
            </a:extLst>
          </p:cNvPr>
          <p:cNvSpPr/>
          <p:nvPr/>
        </p:nvSpPr>
        <p:spPr>
          <a:xfrm>
            <a:off x="2026212" y="4514954"/>
            <a:ext cx="4881283" cy="2338559"/>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erson and person holding a baby&#10;&#10;Description automatically generated with low confidence">
            <a:extLst>
              <a:ext uri="{FF2B5EF4-FFF2-40B4-BE49-F238E27FC236}">
                <a16:creationId xmlns:a16="http://schemas.microsoft.com/office/drawing/2014/main" id="{6245D5A6-7CD5-B14D-9024-2869AB4094C6}"/>
              </a:ext>
            </a:extLst>
          </p:cNvPr>
          <p:cNvPicPr>
            <a:picLocks noChangeAspect="1"/>
          </p:cNvPicPr>
          <p:nvPr/>
        </p:nvPicPr>
        <p:blipFill rotWithShape="1">
          <a:blip r:embed="rId3"/>
          <a:srcRect r="3059"/>
          <a:stretch/>
        </p:blipFill>
        <p:spPr>
          <a:xfrm>
            <a:off x="6807817" y="548275"/>
            <a:ext cx="5394960" cy="6309725"/>
          </a:xfrm>
          <a:prstGeom prst="rect">
            <a:avLst/>
          </a:prstGeom>
        </p:spPr>
      </p:pic>
      <p:sp>
        <p:nvSpPr>
          <p:cNvPr id="7" name="Title 6">
            <a:extLst>
              <a:ext uri="{FF2B5EF4-FFF2-40B4-BE49-F238E27FC236}">
                <a16:creationId xmlns:a16="http://schemas.microsoft.com/office/drawing/2014/main" id="{F2C53364-116D-4A0A-AFD2-9A1031549A83}"/>
              </a:ext>
            </a:extLst>
          </p:cNvPr>
          <p:cNvSpPr>
            <a:spLocks noGrp="1"/>
          </p:cNvSpPr>
          <p:nvPr>
            <p:ph type="title"/>
          </p:nvPr>
        </p:nvSpPr>
        <p:spPr>
          <a:xfrm>
            <a:off x="590420" y="655386"/>
            <a:ext cx="5778438" cy="3717321"/>
          </a:xfrm>
        </p:spPr>
        <p:txBody>
          <a:bodyPr>
            <a:normAutofit/>
          </a:bodyPr>
          <a:lstStyle/>
          <a:p>
            <a:r>
              <a:rPr lang="en-US" b="1" dirty="0">
                <a:solidFill>
                  <a:srgbClr val="007791"/>
                </a:solidFill>
                <a:latin typeface="Century Gothic" panose="020B0502020202020204" pitchFamily="34" charset="0"/>
              </a:rPr>
              <a:t>What about my dependents that are on my company’s coverage?</a:t>
            </a:r>
          </a:p>
        </p:txBody>
      </p:sp>
      <p:sp>
        <p:nvSpPr>
          <p:cNvPr id="8" name="Content Placeholder 7">
            <a:extLst>
              <a:ext uri="{FF2B5EF4-FFF2-40B4-BE49-F238E27FC236}">
                <a16:creationId xmlns:a16="http://schemas.microsoft.com/office/drawing/2014/main" id="{248F5361-D575-4FBE-8C5D-90C835CF9A9C}"/>
              </a:ext>
            </a:extLst>
          </p:cNvPr>
          <p:cNvSpPr>
            <a:spLocks noGrp="1"/>
          </p:cNvSpPr>
          <p:nvPr>
            <p:ph idx="1"/>
          </p:nvPr>
        </p:nvSpPr>
        <p:spPr>
          <a:xfrm>
            <a:off x="2305695" y="4792043"/>
            <a:ext cx="4438836" cy="1951657"/>
          </a:xfrm>
        </p:spPr>
        <p:txBody>
          <a:bodyPr>
            <a:normAutofit/>
          </a:bodyPr>
          <a:lstStyle/>
          <a:p>
            <a:pPr marL="182880" indent="-182880">
              <a:lnSpc>
                <a:spcPct val="120000"/>
              </a:lnSpc>
              <a:buFont typeface="Arial" panose="020B0604020202020204" pitchFamily="34" charset="0"/>
              <a:buChar char="•"/>
            </a:pPr>
            <a:r>
              <a:rPr lang="en-US" sz="1400" dirty="0">
                <a:solidFill>
                  <a:srgbClr val="003C4B"/>
                </a:solidFill>
                <a:latin typeface="Century Gothic" panose="020B0502020202020204" pitchFamily="34" charset="0"/>
              </a:rPr>
              <a:t>If you have dependents on your company’s plan, you can remain on that plan.</a:t>
            </a:r>
          </a:p>
          <a:p>
            <a:pPr marL="182880" indent="-182880">
              <a:lnSpc>
                <a:spcPct val="120000"/>
              </a:lnSpc>
              <a:buFont typeface="Arial" panose="020B0604020202020204" pitchFamily="34" charset="0"/>
              <a:buChar char="•"/>
            </a:pPr>
            <a:r>
              <a:rPr lang="en-US" sz="1400" dirty="0">
                <a:solidFill>
                  <a:srgbClr val="003C4B"/>
                </a:solidFill>
                <a:latin typeface="Century Gothic" panose="020B0502020202020204" pitchFamily="34" charset="0"/>
              </a:rPr>
              <a:t>If you obtain a Medicare plan, your dependents would have to obtain individual coverage.</a:t>
            </a:r>
          </a:p>
          <a:p>
            <a:pPr marL="182880" indent="-182880">
              <a:lnSpc>
                <a:spcPct val="120000"/>
              </a:lnSpc>
              <a:buFont typeface="Arial" panose="020B0604020202020204" pitchFamily="34" charset="0"/>
              <a:buChar char="•"/>
            </a:pPr>
            <a:endParaRPr lang="en-US" sz="1400" dirty="0">
              <a:solidFill>
                <a:srgbClr val="003C4B"/>
              </a:solidFill>
              <a:latin typeface="Century Gothic" panose="020B0502020202020204" pitchFamily="34" charset="0"/>
            </a:endParaRPr>
          </a:p>
        </p:txBody>
      </p:sp>
      <p:sp>
        <p:nvSpPr>
          <p:cNvPr id="5" name="TextBox 4">
            <a:extLst>
              <a:ext uri="{FF2B5EF4-FFF2-40B4-BE49-F238E27FC236}">
                <a16:creationId xmlns:a16="http://schemas.microsoft.com/office/drawing/2014/main" id="{5EEBB8AB-7C77-454E-A155-14C94161C27B}"/>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12" name="Rectangle 11">
            <a:extLst>
              <a:ext uri="{FF2B5EF4-FFF2-40B4-BE49-F238E27FC236}">
                <a16:creationId xmlns:a16="http://schemas.microsoft.com/office/drawing/2014/main" id="{A5D41746-6884-D749-8876-D74095EDEDCC}"/>
              </a:ext>
            </a:extLst>
          </p:cNvPr>
          <p:cNvSpPr/>
          <p:nvPr/>
        </p:nvSpPr>
        <p:spPr>
          <a:xfrm>
            <a:off x="695979" y="3941707"/>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FA6B24D-E90D-DB45-9B88-07798AC2A176}"/>
              </a:ext>
            </a:extLst>
          </p:cNvPr>
          <p:cNvPicPr>
            <a:picLocks noChangeAspect="1"/>
          </p:cNvPicPr>
          <p:nvPr/>
        </p:nvPicPr>
        <p:blipFill>
          <a:blip r:embed="rId4"/>
          <a:stretch>
            <a:fillRect/>
          </a:stretch>
        </p:blipFill>
        <p:spPr>
          <a:xfrm>
            <a:off x="9745579" y="6094799"/>
            <a:ext cx="2141220" cy="474750"/>
          </a:xfrm>
          <a:prstGeom prst="rect">
            <a:avLst/>
          </a:prstGeom>
        </p:spPr>
      </p:pic>
    </p:spTree>
    <p:extLst>
      <p:ext uri="{BB962C8B-B14F-4D97-AF65-F5344CB8AC3E}">
        <p14:creationId xmlns:p14="http://schemas.microsoft.com/office/powerpoint/2010/main" val="345294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B511E6-2CD3-6E41-8713-367D31259995}"/>
              </a:ext>
            </a:extLst>
          </p:cNvPr>
          <p:cNvSpPr/>
          <p:nvPr/>
        </p:nvSpPr>
        <p:spPr>
          <a:xfrm>
            <a:off x="5904412" y="536189"/>
            <a:ext cx="6287588"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8BE709F-EA36-1F48-BF46-BF0CB257E5C0}"/>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13" name="Rectangle 12">
            <a:extLst>
              <a:ext uri="{FF2B5EF4-FFF2-40B4-BE49-F238E27FC236}">
                <a16:creationId xmlns:a16="http://schemas.microsoft.com/office/drawing/2014/main" id="{A568BB25-EEF7-8A46-A9CA-4E35BE1859C7}"/>
              </a:ext>
            </a:extLst>
          </p:cNvPr>
          <p:cNvSpPr/>
          <p:nvPr/>
        </p:nvSpPr>
        <p:spPr>
          <a:xfrm rot="5400000">
            <a:off x="68206" y="1924698"/>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41AC245-90E2-4CDA-B013-DB74108FC5DD}"/>
              </a:ext>
            </a:extLst>
          </p:cNvPr>
          <p:cNvSpPr>
            <a:spLocks noGrp="1"/>
          </p:cNvSpPr>
          <p:nvPr>
            <p:ph type="title"/>
          </p:nvPr>
        </p:nvSpPr>
        <p:spPr>
          <a:xfrm>
            <a:off x="921732" y="836022"/>
            <a:ext cx="3261565" cy="1961216"/>
          </a:xfrm>
        </p:spPr>
        <p:txBody>
          <a:bodyPr/>
          <a:lstStyle/>
          <a:p>
            <a:r>
              <a:rPr lang="en-US" b="1" dirty="0">
                <a:solidFill>
                  <a:srgbClr val="007791"/>
                </a:solidFill>
                <a:latin typeface="Century Gothic" panose="020B0502020202020204" pitchFamily="34" charset="0"/>
              </a:rPr>
              <a:t>FAQs on Coverage</a:t>
            </a:r>
          </a:p>
        </p:txBody>
      </p:sp>
      <p:sp>
        <p:nvSpPr>
          <p:cNvPr id="6" name="Text Placeholder 5">
            <a:extLst>
              <a:ext uri="{FF2B5EF4-FFF2-40B4-BE49-F238E27FC236}">
                <a16:creationId xmlns:a16="http://schemas.microsoft.com/office/drawing/2014/main" id="{40213A18-A0B6-49D9-B478-3F1782AB2565}"/>
              </a:ext>
            </a:extLst>
          </p:cNvPr>
          <p:cNvSpPr>
            <a:spLocks noGrp="1"/>
          </p:cNvSpPr>
          <p:nvPr>
            <p:ph type="body" idx="1"/>
          </p:nvPr>
        </p:nvSpPr>
        <p:spPr>
          <a:xfrm>
            <a:off x="1547448" y="3697695"/>
            <a:ext cx="2965607" cy="425636"/>
          </a:xfrm>
        </p:spPr>
        <p:txBody>
          <a:bodyPr>
            <a:noAutofit/>
          </a:bodyPr>
          <a:lstStyle/>
          <a:p>
            <a:r>
              <a:rPr lang="en-US" sz="1800" dirty="0">
                <a:solidFill>
                  <a:schemeClr val="tx1">
                    <a:lumMod val="75000"/>
                    <a:lumOff val="25000"/>
                  </a:schemeClr>
                </a:solidFill>
                <a:latin typeface="Century Gothic" panose="020B0502020202020204" pitchFamily="34" charset="0"/>
              </a:rPr>
              <a:t>Are my drugs covered?</a:t>
            </a:r>
          </a:p>
        </p:txBody>
      </p:sp>
      <p:sp>
        <p:nvSpPr>
          <p:cNvPr id="7" name="Content Placeholder 6">
            <a:extLst>
              <a:ext uri="{FF2B5EF4-FFF2-40B4-BE49-F238E27FC236}">
                <a16:creationId xmlns:a16="http://schemas.microsoft.com/office/drawing/2014/main" id="{CD3118F6-0685-4674-926A-25ADE3D87CD4}"/>
              </a:ext>
            </a:extLst>
          </p:cNvPr>
          <p:cNvSpPr>
            <a:spLocks noGrp="1"/>
          </p:cNvSpPr>
          <p:nvPr>
            <p:ph sz="half" idx="2"/>
          </p:nvPr>
        </p:nvSpPr>
        <p:spPr>
          <a:xfrm>
            <a:off x="1580865" y="4132600"/>
            <a:ext cx="3343970" cy="1862120"/>
          </a:xfrm>
        </p:spPr>
        <p:txBody>
          <a:bodyPr>
            <a:normAutofit/>
          </a:bodyPr>
          <a:lstStyle/>
          <a:p>
            <a:pPr marL="182880" indent="-182880">
              <a:lnSpc>
                <a:spcPct val="130000"/>
              </a:lnSpc>
            </a:pPr>
            <a:r>
              <a:rPr lang="en-US" sz="1400" dirty="0">
                <a:solidFill>
                  <a:schemeClr val="tx1">
                    <a:lumMod val="75000"/>
                    <a:lumOff val="25000"/>
                  </a:schemeClr>
                </a:solidFill>
                <a:latin typeface="Century Gothic" panose="020B0502020202020204" pitchFamily="34" charset="0"/>
              </a:rPr>
              <a:t>Refer to each plan’s formulary for a complete list covered drugs.</a:t>
            </a:r>
          </a:p>
        </p:txBody>
      </p:sp>
      <p:sp>
        <p:nvSpPr>
          <p:cNvPr id="8" name="Text Placeholder 7">
            <a:extLst>
              <a:ext uri="{FF2B5EF4-FFF2-40B4-BE49-F238E27FC236}">
                <a16:creationId xmlns:a16="http://schemas.microsoft.com/office/drawing/2014/main" id="{ACCC8793-7CF1-454B-A996-81967481A9F3}"/>
              </a:ext>
            </a:extLst>
          </p:cNvPr>
          <p:cNvSpPr>
            <a:spLocks noGrp="1"/>
          </p:cNvSpPr>
          <p:nvPr>
            <p:ph type="body" sz="quarter" idx="3"/>
          </p:nvPr>
        </p:nvSpPr>
        <p:spPr>
          <a:xfrm>
            <a:off x="7157918" y="1834880"/>
            <a:ext cx="3489005" cy="652346"/>
          </a:xfrm>
        </p:spPr>
        <p:txBody>
          <a:bodyPr>
            <a:normAutofit/>
          </a:bodyPr>
          <a:lstStyle/>
          <a:p>
            <a:r>
              <a:rPr lang="en-US" sz="1700" dirty="0">
                <a:solidFill>
                  <a:schemeClr val="tx1">
                    <a:lumMod val="75000"/>
                    <a:lumOff val="25000"/>
                  </a:schemeClr>
                </a:solidFill>
                <a:latin typeface="Century Gothic" panose="020B0502020202020204" pitchFamily="34" charset="0"/>
              </a:rPr>
              <a:t>Can I see my own </a:t>
            </a:r>
            <a:r>
              <a:rPr lang="en-US" sz="1800" dirty="0">
                <a:solidFill>
                  <a:schemeClr val="tx1">
                    <a:lumMod val="75000"/>
                    <a:lumOff val="25000"/>
                  </a:schemeClr>
                </a:solidFill>
                <a:latin typeface="Century Gothic" panose="020B0502020202020204" pitchFamily="34" charset="0"/>
              </a:rPr>
              <a:t>doctors</a:t>
            </a:r>
            <a:r>
              <a:rPr lang="en-US" sz="1700" dirty="0">
                <a:solidFill>
                  <a:schemeClr val="tx1">
                    <a:lumMod val="75000"/>
                    <a:lumOff val="25000"/>
                  </a:schemeClr>
                </a:solidFill>
                <a:latin typeface="Century Gothic" panose="020B0502020202020204" pitchFamily="34" charset="0"/>
              </a:rPr>
              <a:t>?</a:t>
            </a:r>
          </a:p>
        </p:txBody>
      </p:sp>
      <p:sp>
        <p:nvSpPr>
          <p:cNvPr id="9" name="Content Placeholder 8">
            <a:extLst>
              <a:ext uri="{FF2B5EF4-FFF2-40B4-BE49-F238E27FC236}">
                <a16:creationId xmlns:a16="http://schemas.microsoft.com/office/drawing/2014/main" id="{25734C27-7709-47C4-8309-6DA362E1CF07}"/>
              </a:ext>
            </a:extLst>
          </p:cNvPr>
          <p:cNvSpPr>
            <a:spLocks noGrp="1"/>
          </p:cNvSpPr>
          <p:nvPr>
            <p:ph sz="quarter" idx="4"/>
          </p:nvPr>
        </p:nvSpPr>
        <p:spPr>
          <a:xfrm>
            <a:off x="7205586" y="2502844"/>
            <a:ext cx="4295721" cy="3591518"/>
          </a:xfrm>
        </p:spPr>
        <p:txBody>
          <a:bodyPr>
            <a:normAutofit/>
          </a:bodyPr>
          <a:lstStyle/>
          <a:p>
            <a:pPr marL="182880" indent="-182880">
              <a:lnSpc>
                <a:spcPct val="130000"/>
              </a:lnSpc>
            </a:pPr>
            <a:r>
              <a:rPr lang="en-US" sz="1400" dirty="0">
                <a:solidFill>
                  <a:schemeClr val="tx1">
                    <a:lumMod val="75000"/>
                    <a:lumOff val="25000"/>
                  </a:schemeClr>
                </a:solidFill>
                <a:latin typeface="Century Gothic" panose="020B0502020202020204" pitchFamily="34" charset="0"/>
              </a:rPr>
              <a:t>If you choose a Medicare Advantage plan, you may have network restrictions that limit your health care provider choices.</a:t>
            </a:r>
          </a:p>
          <a:p>
            <a:pPr marL="182880" indent="-182880">
              <a:lnSpc>
                <a:spcPct val="130000"/>
              </a:lnSpc>
            </a:pPr>
            <a:r>
              <a:rPr lang="en-US" sz="1400" dirty="0">
                <a:solidFill>
                  <a:schemeClr val="tx1">
                    <a:lumMod val="75000"/>
                    <a:lumOff val="25000"/>
                  </a:schemeClr>
                </a:solidFill>
                <a:latin typeface="Century Gothic" panose="020B0502020202020204" pitchFamily="34" charset="0"/>
              </a:rPr>
              <a:t>Certain plans may also require you to choose a primary care physician (PCP) to coordinate your care.</a:t>
            </a:r>
          </a:p>
          <a:p>
            <a:pPr marL="182880" indent="-182880">
              <a:lnSpc>
                <a:spcPct val="130000"/>
              </a:lnSpc>
            </a:pPr>
            <a:r>
              <a:rPr lang="en-US" sz="1400" dirty="0">
                <a:solidFill>
                  <a:schemeClr val="tx1">
                    <a:lumMod val="75000"/>
                    <a:lumOff val="25000"/>
                  </a:schemeClr>
                </a:solidFill>
                <a:latin typeface="Century Gothic" panose="020B0502020202020204" pitchFamily="34" charset="0"/>
              </a:rPr>
              <a:t>Check to make sure your current doctors will accept the new plan you are considering enrolling in.</a:t>
            </a:r>
          </a:p>
          <a:p>
            <a:pPr marL="182880" indent="-182880">
              <a:lnSpc>
                <a:spcPct val="130000"/>
              </a:lnSpc>
              <a:buNone/>
            </a:pPr>
            <a:endParaRPr lang="en-US" sz="1600" dirty="0">
              <a:solidFill>
                <a:schemeClr val="tx1">
                  <a:lumMod val="75000"/>
                  <a:lumOff val="2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69DA52B3-B513-B74D-A3CB-6E3A0546E771}"/>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3" name="Graphic 2" descr="Medicine outline">
            <a:extLst>
              <a:ext uri="{FF2B5EF4-FFF2-40B4-BE49-F238E27FC236}">
                <a16:creationId xmlns:a16="http://schemas.microsoft.com/office/drawing/2014/main" id="{B7ACC4B5-5EE4-2A42-BA82-53D9E6A213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607" y="3819133"/>
            <a:ext cx="728137" cy="728137"/>
          </a:xfrm>
          <a:prstGeom prst="rect">
            <a:avLst/>
          </a:prstGeom>
        </p:spPr>
      </p:pic>
      <p:pic>
        <p:nvPicPr>
          <p:cNvPr id="14" name="Graphic 13" descr="Stethoscope outline">
            <a:extLst>
              <a:ext uri="{FF2B5EF4-FFF2-40B4-BE49-F238E27FC236}">
                <a16:creationId xmlns:a16="http://schemas.microsoft.com/office/drawing/2014/main" id="{FDC30DC7-EF3C-8D42-A1BD-55D375A226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8667" y="2199961"/>
            <a:ext cx="652346" cy="652346"/>
          </a:xfrm>
          <a:prstGeom prst="rect">
            <a:avLst/>
          </a:prstGeom>
        </p:spPr>
      </p:pic>
      <p:sp>
        <p:nvSpPr>
          <p:cNvPr id="15" name="Rectangle 14">
            <a:extLst>
              <a:ext uri="{FF2B5EF4-FFF2-40B4-BE49-F238E27FC236}">
                <a16:creationId xmlns:a16="http://schemas.microsoft.com/office/drawing/2014/main" id="{763BE7B1-7A39-AB4C-A0D2-33884686975C}"/>
              </a:ext>
            </a:extLst>
          </p:cNvPr>
          <p:cNvSpPr/>
          <p:nvPr/>
        </p:nvSpPr>
        <p:spPr>
          <a:xfrm>
            <a:off x="2076226" y="5808638"/>
            <a:ext cx="7328951" cy="652346"/>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791"/>
              </a:solidFill>
            </a:endParaRPr>
          </a:p>
        </p:txBody>
      </p:sp>
      <p:sp>
        <p:nvSpPr>
          <p:cNvPr id="2" name="TextBox 1">
            <a:extLst>
              <a:ext uri="{FF2B5EF4-FFF2-40B4-BE49-F238E27FC236}">
                <a16:creationId xmlns:a16="http://schemas.microsoft.com/office/drawing/2014/main" id="{6E4F3B8D-5E03-4616-9ACD-56C32808924F}"/>
              </a:ext>
            </a:extLst>
          </p:cNvPr>
          <p:cNvSpPr txBox="1"/>
          <p:nvPr/>
        </p:nvSpPr>
        <p:spPr>
          <a:xfrm>
            <a:off x="2932057" y="5914487"/>
            <a:ext cx="6453143" cy="430887"/>
          </a:xfrm>
          <a:prstGeom prst="rect">
            <a:avLst/>
          </a:prstGeom>
          <a:noFill/>
        </p:spPr>
        <p:txBody>
          <a:bodyPr wrap="square" rtlCol="0">
            <a:spAutoFit/>
          </a:bodyPr>
          <a:lstStyle/>
          <a:p>
            <a:pPr algn="ctr"/>
            <a:r>
              <a:rPr lang="en-US" sz="2200" dirty="0">
                <a:solidFill>
                  <a:schemeClr val="bg1"/>
                </a:solidFill>
                <a:latin typeface="Century Gothic" panose="020B0502020202020204" pitchFamily="34" charset="0"/>
              </a:rPr>
              <a:t>Medicare By Savoy can research this for you </a:t>
            </a:r>
          </a:p>
        </p:txBody>
      </p:sp>
      <p:pic>
        <p:nvPicPr>
          <p:cNvPr id="16" name="Picture 15">
            <a:extLst>
              <a:ext uri="{FF2B5EF4-FFF2-40B4-BE49-F238E27FC236}">
                <a16:creationId xmlns:a16="http://schemas.microsoft.com/office/drawing/2014/main" id="{17D5347F-DDBD-8748-9E4C-A70F7A998F6A}"/>
              </a:ext>
            </a:extLst>
          </p:cNvPr>
          <p:cNvPicPr>
            <a:picLocks noChangeAspect="1"/>
          </p:cNvPicPr>
          <p:nvPr/>
        </p:nvPicPr>
        <p:blipFill>
          <a:blip r:embed="rId8"/>
          <a:stretch>
            <a:fillRect/>
          </a:stretch>
        </p:blipFill>
        <p:spPr>
          <a:xfrm>
            <a:off x="2302573" y="5944564"/>
            <a:ext cx="570703" cy="385224"/>
          </a:xfrm>
          <a:prstGeom prst="rect">
            <a:avLst/>
          </a:prstGeom>
        </p:spPr>
      </p:pic>
    </p:spTree>
    <p:extLst>
      <p:ext uri="{BB962C8B-B14F-4D97-AF65-F5344CB8AC3E}">
        <p14:creationId xmlns:p14="http://schemas.microsoft.com/office/powerpoint/2010/main" val="96135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E0BC-7135-45B3-9057-C2825DF09626}"/>
              </a:ext>
            </a:extLst>
          </p:cNvPr>
          <p:cNvSpPr>
            <a:spLocks noGrp="1"/>
          </p:cNvSpPr>
          <p:nvPr>
            <p:ph type="title"/>
          </p:nvPr>
        </p:nvSpPr>
        <p:spPr>
          <a:xfrm>
            <a:off x="948350" y="1127142"/>
            <a:ext cx="6273706" cy="1325563"/>
          </a:xfrm>
        </p:spPr>
        <p:txBody>
          <a:bodyPr>
            <a:normAutofit/>
          </a:bodyPr>
          <a:lstStyle/>
          <a:p>
            <a:r>
              <a:rPr lang="en-US" sz="4000" b="1" dirty="0">
                <a:solidFill>
                  <a:srgbClr val="007791"/>
                </a:solidFill>
                <a:latin typeface="Century Gothic" panose="020B0502020202020204" pitchFamily="34" charset="0"/>
              </a:rPr>
              <a:t>When Can I Sign Up or Switch Coverage?</a:t>
            </a:r>
          </a:p>
        </p:txBody>
      </p:sp>
      <p:graphicFrame>
        <p:nvGraphicFramePr>
          <p:cNvPr id="15" name="Table 15">
            <a:extLst>
              <a:ext uri="{FF2B5EF4-FFF2-40B4-BE49-F238E27FC236}">
                <a16:creationId xmlns:a16="http://schemas.microsoft.com/office/drawing/2014/main" id="{BF89FE99-B98B-E647-8586-523D50A5DCAF}"/>
              </a:ext>
            </a:extLst>
          </p:cNvPr>
          <p:cNvGraphicFramePr>
            <a:graphicFrameLocks noGrp="1"/>
          </p:cNvGraphicFramePr>
          <p:nvPr>
            <p:extLst>
              <p:ext uri="{D42A27DB-BD31-4B8C-83A1-F6EECF244321}">
                <p14:modId xmlns:p14="http://schemas.microsoft.com/office/powerpoint/2010/main" val="2108516595"/>
              </p:ext>
            </p:extLst>
          </p:nvPr>
        </p:nvGraphicFramePr>
        <p:xfrm>
          <a:off x="675074" y="2529503"/>
          <a:ext cx="10841734" cy="3331837"/>
        </p:xfrm>
        <a:graphic>
          <a:graphicData uri="http://schemas.openxmlformats.org/drawingml/2006/table">
            <a:tbl>
              <a:tblPr firstRow="1" bandRow="1">
                <a:tableStyleId>{5C22544A-7EE6-4342-B048-85BDC9FD1C3A}</a:tableStyleId>
              </a:tblPr>
              <a:tblGrid>
                <a:gridCol w="1616124">
                  <a:extLst>
                    <a:ext uri="{9D8B030D-6E8A-4147-A177-3AD203B41FA5}">
                      <a16:colId xmlns:a16="http://schemas.microsoft.com/office/drawing/2014/main" val="265646595"/>
                    </a:ext>
                  </a:extLst>
                </a:gridCol>
                <a:gridCol w="1845122">
                  <a:extLst>
                    <a:ext uri="{9D8B030D-6E8A-4147-A177-3AD203B41FA5}">
                      <a16:colId xmlns:a16="http://schemas.microsoft.com/office/drawing/2014/main" val="1505056989"/>
                    </a:ext>
                  </a:extLst>
                </a:gridCol>
                <a:gridCol w="1845122">
                  <a:extLst>
                    <a:ext uri="{9D8B030D-6E8A-4147-A177-3AD203B41FA5}">
                      <a16:colId xmlns:a16="http://schemas.microsoft.com/office/drawing/2014/main" val="1347350450"/>
                    </a:ext>
                  </a:extLst>
                </a:gridCol>
                <a:gridCol w="1845122">
                  <a:extLst>
                    <a:ext uri="{9D8B030D-6E8A-4147-A177-3AD203B41FA5}">
                      <a16:colId xmlns:a16="http://schemas.microsoft.com/office/drawing/2014/main" val="2462029782"/>
                    </a:ext>
                  </a:extLst>
                </a:gridCol>
                <a:gridCol w="1845122">
                  <a:extLst>
                    <a:ext uri="{9D8B030D-6E8A-4147-A177-3AD203B41FA5}">
                      <a16:colId xmlns:a16="http://schemas.microsoft.com/office/drawing/2014/main" val="2514924820"/>
                    </a:ext>
                  </a:extLst>
                </a:gridCol>
                <a:gridCol w="1845122">
                  <a:extLst>
                    <a:ext uri="{9D8B030D-6E8A-4147-A177-3AD203B41FA5}">
                      <a16:colId xmlns:a16="http://schemas.microsoft.com/office/drawing/2014/main" val="734944060"/>
                    </a:ext>
                  </a:extLst>
                </a:gridCol>
              </a:tblGrid>
              <a:tr h="923917">
                <a:tc>
                  <a:txBody>
                    <a:bodyPr/>
                    <a:lstStyle/>
                    <a:p>
                      <a:endParaRPr lang="en-US" dirty="0"/>
                    </a:p>
                  </a:txBody>
                  <a:tcPr anchor="ctr">
                    <a:lnR w="6350" cap="flat" cmpd="sng" algn="ctr">
                      <a:solidFill>
                        <a:srgbClr val="007791"/>
                      </a:solidFill>
                      <a:prstDash val="solid"/>
                      <a:round/>
                      <a:headEnd type="none" w="med" len="med"/>
                      <a:tailEnd type="none" w="med" len="med"/>
                    </a:lnR>
                    <a:lnT w="6350" cap="flat" cmpd="sng" algn="ctr">
                      <a:noFill/>
                      <a:prstDash val="solid"/>
                      <a:round/>
                      <a:headEnd type="none" w="med" len="med"/>
                      <a:tailEnd type="none" w="med" len="med"/>
                    </a:lnT>
                    <a:solidFill>
                      <a:srgbClr val="E1E8EA"/>
                    </a:solidFill>
                  </a:tcPr>
                </a:tc>
                <a:tc>
                  <a:txBody>
                    <a:bodyPr/>
                    <a:lstStyle/>
                    <a:p>
                      <a:pPr algn="ctr"/>
                      <a:r>
                        <a:rPr lang="en-US" sz="1600" b="1" i="0" dirty="0">
                          <a:solidFill>
                            <a:srgbClr val="003C4B"/>
                          </a:solidFill>
                          <a:latin typeface="Century Gothic" panose="020B0502020202020204" pitchFamily="34" charset="0"/>
                        </a:rPr>
                        <a:t>Initial Enrollment Period (IEP)</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noFill/>
                      <a:prstDash val="solid"/>
                      <a:round/>
                      <a:headEnd type="none" w="med" len="med"/>
                      <a:tailEnd type="none" w="med" len="med"/>
                    </a:lnT>
                    <a:solidFill>
                      <a:srgbClr val="E1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rgbClr val="003C4B"/>
                          </a:solidFill>
                          <a:latin typeface="Century Gothic" panose="020B0502020202020204" pitchFamily="34" charset="0"/>
                        </a:rPr>
                        <a:t>General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rgbClr val="003C4B"/>
                          </a:solidFill>
                          <a:latin typeface="Century Gothic" panose="020B0502020202020204" pitchFamily="34" charset="0"/>
                        </a:rPr>
                        <a:t>Enrollment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rgbClr val="003C4B"/>
                          </a:solidFill>
                          <a:latin typeface="Century Gothic" panose="020B0502020202020204" pitchFamily="34" charset="0"/>
                        </a:rPr>
                        <a:t>Period (GEP)</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noFill/>
                      <a:prstDash val="solid"/>
                      <a:round/>
                      <a:headEnd type="none" w="med" len="med"/>
                      <a:tailEnd type="none" w="med" len="med"/>
                    </a:lnT>
                    <a:solidFill>
                      <a:srgbClr val="E1E8EA"/>
                    </a:solidFill>
                  </a:tcPr>
                </a:tc>
                <a:tc>
                  <a:txBody>
                    <a:bodyPr/>
                    <a:lstStyle/>
                    <a:p>
                      <a:pPr algn="ctr"/>
                      <a:r>
                        <a:rPr lang="en-US" sz="1600" b="1" i="0" dirty="0">
                          <a:solidFill>
                            <a:srgbClr val="003C4B"/>
                          </a:solidFill>
                          <a:latin typeface="Century Gothic" panose="020B0502020202020204" pitchFamily="34" charset="0"/>
                        </a:rPr>
                        <a:t>Special Enrollment Period (SEP)</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noFill/>
                      <a:prstDash val="solid"/>
                      <a:round/>
                      <a:headEnd type="none" w="med" len="med"/>
                      <a:tailEnd type="none" w="med" len="med"/>
                    </a:lnT>
                    <a:solidFill>
                      <a:srgbClr val="E1E8EA"/>
                    </a:solidFill>
                  </a:tcPr>
                </a:tc>
                <a:tc>
                  <a:txBody>
                    <a:bodyPr/>
                    <a:lstStyle/>
                    <a:p>
                      <a:pPr algn="ctr"/>
                      <a:r>
                        <a:rPr lang="en-US" sz="1600" b="1" i="0" dirty="0">
                          <a:solidFill>
                            <a:srgbClr val="003C4B"/>
                          </a:solidFill>
                          <a:latin typeface="Century Gothic" panose="020B0502020202020204" pitchFamily="34" charset="0"/>
                        </a:rPr>
                        <a:t>Annual Enrollment Period (AEP)</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noFill/>
                      <a:prstDash val="solid"/>
                      <a:round/>
                      <a:headEnd type="none" w="med" len="med"/>
                      <a:tailEnd type="none" w="med" len="med"/>
                    </a:lnT>
                    <a:solidFill>
                      <a:srgbClr val="E1E8EA"/>
                    </a:solidFill>
                  </a:tcPr>
                </a:tc>
                <a:tc>
                  <a:txBody>
                    <a:bodyPr/>
                    <a:lstStyle/>
                    <a:p>
                      <a:pPr algn="ctr"/>
                      <a:r>
                        <a:rPr lang="en-US" sz="1600" b="1" i="0" dirty="0">
                          <a:solidFill>
                            <a:srgbClr val="003C4B"/>
                          </a:solidFill>
                          <a:latin typeface="Century Gothic" panose="020B0502020202020204" pitchFamily="34" charset="0"/>
                        </a:rPr>
                        <a:t>Open Enrollment Period (OEP)</a:t>
                      </a:r>
                    </a:p>
                  </a:txBody>
                  <a:tcPr anchor="ctr">
                    <a:lnL w="6350" cap="flat" cmpd="sng" algn="ctr">
                      <a:solidFill>
                        <a:srgbClr val="007791"/>
                      </a:solidFill>
                      <a:prstDash val="solid"/>
                      <a:round/>
                      <a:headEnd type="none" w="med" len="med"/>
                      <a:tailEnd type="none" w="med" len="med"/>
                    </a:lnL>
                    <a:lnT w="6350" cap="flat" cmpd="sng" algn="ctr">
                      <a:noFill/>
                      <a:prstDash val="solid"/>
                      <a:round/>
                      <a:headEnd type="none" w="med" len="med"/>
                      <a:tailEnd type="none" w="med" len="med"/>
                    </a:lnT>
                    <a:solidFill>
                      <a:srgbClr val="E1E8EA"/>
                    </a:solidFill>
                  </a:tcPr>
                </a:tc>
                <a:extLst>
                  <a:ext uri="{0D108BD9-81ED-4DB2-BD59-A6C34878D82A}">
                    <a16:rowId xmlns:a16="http://schemas.microsoft.com/office/drawing/2014/main" val="3342158126"/>
                  </a:ext>
                </a:extLst>
              </a:tr>
              <a:tr h="458871">
                <a:tc>
                  <a:txBody>
                    <a:bodyPr/>
                    <a:lstStyle/>
                    <a:p>
                      <a:pPr algn="ctr"/>
                      <a:r>
                        <a:rPr lang="en-US" sz="1600" b="1" i="0" dirty="0">
                          <a:solidFill>
                            <a:srgbClr val="007791"/>
                          </a:solidFill>
                          <a:latin typeface="Century Gothic" panose="020B0502020202020204" pitchFamily="34" charset="0"/>
                        </a:rPr>
                        <a:t>Who Needs</a:t>
                      </a:r>
                    </a:p>
                  </a:txBody>
                  <a:tcPr anchor="ctr">
                    <a:lnR w="6350" cap="flat" cmpd="sng" algn="ctr">
                      <a:solidFill>
                        <a:srgbClr val="007791"/>
                      </a:solidFill>
                      <a:prstDash val="solid"/>
                      <a:round/>
                      <a:headEnd type="none" w="med" len="med"/>
                      <a:tailEnd type="none" w="med" len="med"/>
                    </a:lnR>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Turning 65</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Missed Initial Enrollment Period  </a:t>
                      </a:r>
                      <a:endParaRPr lang="en-US" sz="1400" b="0" i="0" dirty="0">
                        <a:solidFill>
                          <a:schemeClr val="tx1">
                            <a:lumMod val="75000"/>
                            <a:lumOff val="25000"/>
                          </a:schemeClr>
                        </a:solidFill>
                        <a:highlight>
                          <a:srgbClr val="FFFF00"/>
                        </a:highlight>
                        <a:latin typeface="Century Gothic" panose="020B0502020202020204" pitchFamily="34" charset="0"/>
                      </a:endParaRP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Previous Employer-based Coverage</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Medicare Plan Enrollees</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Medicare Advantage (MA) Enrollees</a:t>
                      </a:r>
                    </a:p>
                  </a:txBody>
                  <a:tcPr anchor="ctr">
                    <a:lnL w="6350" cap="flat" cmpd="sng" algn="ctr">
                      <a:solidFill>
                        <a:srgbClr val="007791"/>
                      </a:solidFill>
                      <a:prstDash val="solid"/>
                      <a:round/>
                      <a:headEnd type="none" w="med" len="med"/>
                      <a:tailEnd type="none" w="med" len="med"/>
                    </a:lnL>
                    <a:lnB w="6350" cap="flat" cmpd="sng" algn="ctr">
                      <a:solidFill>
                        <a:srgbClr val="E1E8EA"/>
                      </a:solidFill>
                      <a:prstDash val="solid"/>
                      <a:round/>
                      <a:headEnd type="none" w="med" len="med"/>
                      <a:tailEnd type="none" w="med" len="med"/>
                    </a:lnB>
                    <a:solidFill>
                      <a:schemeClr val="bg1"/>
                    </a:solidFill>
                  </a:tcPr>
                </a:tc>
                <a:extLst>
                  <a:ext uri="{0D108BD9-81ED-4DB2-BD59-A6C34878D82A}">
                    <a16:rowId xmlns:a16="http://schemas.microsoft.com/office/drawing/2014/main" val="2886792503"/>
                  </a:ext>
                </a:extLst>
              </a:tr>
              <a:tr h="302535">
                <a:tc>
                  <a:txBody>
                    <a:bodyPr/>
                    <a:lstStyle/>
                    <a:p>
                      <a:pPr algn="ctr"/>
                      <a:r>
                        <a:rPr lang="en-US" sz="1600" b="1" i="0" dirty="0">
                          <a:solidFill>
                            <a:srgbClr val="007791"/>
                          </a:solidFill>
                          <a:latin typeface="Century Gothic" panose="020B0502020202020204" pitchFamily="34" charset="0"/>
                        </a:rPr>
                        <a:t>Purpose</a:t>
                      </a:r>
                    </a:p>
                  </a:txBody>
                  <a:tcPr anchor="ctr">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Enroll in Original Medicare</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Enroll in Medicare Part A or Part B</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Enroll in Medicare Part A or Part B</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Reevaluate coverage &amp; Make Changes</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635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One-time change to MA Plan</a:t>
                      </a:r>
                    </a:p>
                  </a:txBody>
                  <a:tcPr anchor="ctr">
                    <a:lnL w="6350" cap="flat" cmpd="sng" algn="ctr">
                      <a:solidFill>
                        <a:srgbClr val="007791"/>
                      </a:solidFill>
                      <a:prstDash val="solid"/>
                      <a:round/>
                      <a:headEnd type="none" w="med" len="med"/>
                      <a:tailEnd type="none" w="med" len="med"/>
                    </a:lnL>
                    <a:lnT w="6350" cap="flat" cmpd="sng" algn="ctr">
                      <a:solidFill>
                        <a:srgbClr val="E1E8EA"/>
                      </a:solidFill>
                      <a:prstDash val="solid"/>
                      <a:round/>
                      <a:headEnd type="none" w="med" len="med"/>
                      <a:tailEnd type="none" w="med" len="med"/>
                    </a:lnT>
                    <a:lnB w="6350" cap="flat" cmpd="sng" algn="ctr">
                      <a:solidFill>
                        <a:srgbClr val="E1E8EA"/>
                      </a:solidFill>
                      <a:prstDash val="solid"/>
                      <a:round/>
                      <a:headEnd type="none" w="med" len="med"/>
                      <a:tailEnd type="none" w="med" len="med"/>
                    </a:lnB>
                    <a:solidFill>
                      <a:schemeClr val="bg1"/>
                    </a:solidFill>
                  </a:tcPr>
                </a:tc>
                <a:extLst>
                  <a:ext uri="{0D108BD9-81ED-4DB2-BD59-A6C34878D82A}">
                    <a16:rowId xmlns:a16="http://schemas.microsoft.com/office/drawing/2014/main" val="2035385550"/>
                  </a:ext>
                </a:extLst>
              </a:tr>
              <a:tr h="857323">
                <a:tc>
                  <a:txBody>
                    <a:bodyPr/>
                    <a:lstStyle/>
                    <a:p>
                      <a:pPr algn="ctr"/>
                      <a:r>
                        <a:rPr lang="en-US" sz="1600" b="1" i="0" dirty="0">
                          <a:solidFill>
                            <a:srgbClr val="007791"/>
                          </a:solidFill>
                          <a:latin typeface="Century Gothic" panose="020B0502020202020204" pitchFamily="34" charset="0"/>
                        </a:rPr>
                        <a:t>When</a:t>
                      </a:r>
                    </a:p>
                  </a:txBody>
                  <a:tcPr anchor="ctr">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1270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3 months before 65</a:t>
                      </a:r>
                      <a:r>
                        <a:rPr lang="en-US" sz="1400" b="0" i="0" baseline="30000" dirty="0">
                          <a:solidFill>
                            <a:schemeClr val="tx1">
                              <a:lumMod val="75000"/>
                              <a:lumOff val="25000"/>
                            </a:schemeClr>
                          </a:solidFill>
                          <a:latin typeface="Century Gothic" panose="020B0502020202020204" pitchFamily="34" charset="0"/>
                        </a:rPr>
                        <a:t>th</a:t>
                      </a:r>
                      <a:r>
                        <a:rPr lang="en-US" sz="1400" b="0" i="0" dirty="0">
                          <a:solidFill>
                            <a:schemeClr val="tx1">
                              <a:lumMod val="75000"/>
                              <a:lumOff val="25000"/>
                            </a:schemeClr>
                          </a:solidFill>
                          <a:latin typeface="Century Gothic" panose="020B0502020202020204" pitchFamily="34" charset="0"/>
                        </a:rPr>
                        <a:t> birthday through 3 months after</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1270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January 1 – </a:t>
                      </a:r>
                    </a:p>
                    <a:p>
                      <a:pPr algn="ctr"/>
                      <a:r>
                        <a:rPr lang="en-US" sz="1400" b="0" i="0" dirty="0">
                          <a:solidFill>
                            <a:schemeClr val="tx1">
                              <a:lumMod val="75000"/>
                              <a:lumOff val="25000"/>
                            </a:schemeClr>
                          </a:solidFill>
                          <a:latin typeface="Century Gothic" panose="020B0502020202020204" pitchFamily="34" charset="0"/>
                        </a:rPr>
                        <a:t>March 31</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1270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8 months from termination of employer coverage</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1270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October 15 – December 7</a:t>
                      </a:r>
                    </a:p>
                  </a:txBody>
                  <a:tcPr anchor="ctr">
                    <a:lnL w="6350" cap="flat" cmpd="sng" algn="ctr">
                      <a:solidFill>
                        <a:srgbClr val="007791"/>
                      </a:solidFill>
                      <a:prstDash val="solid"/>
                      <a:round/>
                      <a:headEnd type="none" w="med" len="med"/>
                      <a:tailEnd type="none" w="med" len="med"/>
                    </a:lnL>
                    <a:lnR w="6350" cap="flat" cmpd="sng" algn="ctr">
                      <a:solidFill>
                        <a:srgbClr val="007791"/>
                      </a:solidFill>
                      <a:prstDash val="solid"/>
                      <a:round/>
                      <a:headEnd type="none" w="med" len="med"/>
                      <a:tailEnd type="none" w="med" len="med"/>
                    </a:lnR>
                    <a:lnT w="6350" cap="flat" cmpd="sng" algn="ctr">
                      <a:solidFill>
                        <a:srgbClr val="E1E8EA"/>
                      </a:solidFill>
                      <a:prstDash val="solid"/>
                      <a:round/>
                      <a:headEnd type="none" w="med" len="med"/>
                      <a:tailEnd type="none" w="med" len="med"/>
                    </a:lnT>
                    <a:lnB w="12700" cap="flat" cmpd="sng" algn="ctr">
                      <a:solidFill>
                        <a:srgbClr val="E1E8EA"/>
                      </a:solidFill>
                      <a:prstDash val="solid"/>
                      <a:round/>
                      <a:headEnd type="none" w="med" len="med"/>
                      <a:tailEnd type="none" w="med" len="med"/>
                    </a:lnB>
                    <a:solidFill>
                      <a:schemeClr val="bg1"/>
                    </a:solidFill>
                  </a:tcPr>
                </a:tc>
                <a:tc>
                  <a:txBody>
                    <a:bodyPr/>
                    <a:lstStyle/>
                    <a:p>
                      <a:pPr algn="ctr"/>
                      <a:r>
                        <a:rPr lang="en-US" sz="1400" b="0" i="0" dirty="0">
                          <a:solidFill>
                            <a:schemeClr val="tx1">
                              <a:lumMod val="75000"/>
                              <a:lumOff val="25000"/>
                            </a:schemeClr>
                          </a:solidFill>
                          <a:latin typeface="Century Gothic" panose="020B0502020202020204" pitchFamily="34" charset="0"/>
                        </a:rPr>
                        <a:t>January 1 – </a:t>
                      </a:r>
                    </a:p>
                    <a:p>
                      <a:pPr algn="ctr"/>
                      <a:r>
                        <a:rPr lang="en-US" sz="1400" b="0" i="0" dirty="0">
                          <a:solidFill>
                            <a:schemeClr val="tx1">
                              <a:lumMod val="75000"/>
                              <a:lumOff val="25000"/>
                            </a:schemeClr>
                          </a:solidFill>
                          <a:latin typeface="Century Gothic" panose="020B0502020202020204" pitchFamily="34" charset="0"/>
                        </a:rPr>
                        <a:t>March 31</a:t>
                      </a:r>
                    </a:p>
                  </a:txBody>
                  <a:tcPr anchor="ctr">
                    <a:lnL w="6350" cap="flat" cmpd="sng" algn="ctr">
                      <a:solidFill>
                        <a:srgbClr val="007791"/>
                      </a:solidFill>
                      <a:prstDash val="solid"/>
                      <a:round/>
                      <a:headEnd type="none" w="med" len="med"/>
                      <a:tailEnd type="none" w="med" len="med"/>
                    </a:lnL>
                    <a:lnT w="6350" cap="flat" cmpd="sng" algn="ctr">
                      <a:solidFill>
                        <a:srgbClr val="E1E8EA"/>
                      </a:solidFill>
                      <a:prstDash val="solid"/>
                      <a:round/>
                      <a:headEnd type="none" w="med" len="med"/>
                      <a:tailEnd type="none" w="med" len="med"/>
                    </a:lnT>
                    <a:lnB w="12700" cap="flat" cmpd="sng" algn="ctr">
                      <a:solidFill>
                        <a:srgbClr val="E1E8EA"/>
                      </a:solidFill>
                      <a:prstDash val="solid"/>
                      <a:round/>
                      <a:headEnd type="none" w="med" len="med"/>
                      <a:tailEnd type="none" w="med" len="med"/>
                    </a:lnB>
                    <a:solidFill>
                      <a:schemeClr val="bg1"/>
                    </a:solidFill>
                  </a:tcPr>
                </a:tc>
                <a:extLst>
                  <a:ext uri="{0D108BD9-81ED-4DB2-BD59-A6C34878D82A}">
                    <a16:rowId xmlns:a16="http://schemas.microsoft.com/office/drawing/2014/main" val="2895485833"/>
                  </a:ext>
                </a:extLst>
              </a:tr>
            </a:tbl>
          </a:graphicData>
        </a:graphic>
      </p:graphicFrame>
      <p:sp>
        <p:nvSpPr>
          <p:cNvPr id="20" name="TextBox 19">
            <a:extLst>
              <a:ext uri="{FF2B5EF4-FFF2-40B4-BE49-F238E27FC236}">
                <a16:creationId xmlns:a16="http://schemas.microsoft.com/office/drawing/2014/main" id="{9D97257A-FCAB-1B47-AA8D-CCC3346949A8}"/>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21" name="Picture 20">
            <a:extLst>
              <a:ext uri="{FF2B5EF4-FFF2-40B4-BE49-F238E27FC236}">
                <a16:creationId xmlns:a16="http://schemas.microsoft.com/office/drawing/2014/main" id="{FFE62FF7-7E8A-9D48-9479-B359ADEAD268}"/>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29" name="Rectangle 28">
            <a:extLst>
              <a:ext uri="{FF2B5EF4-FFF2-40B4-BE49-F238E27FC236}">
                <a16:creationId xmlns:a16="http://schemas.microsoft.com/office/drawing/2014/main" id="{92802BD4-443A-8E43-862A-EB70C7CBF085}"/>
              </a:ext>
            </a:extLst>
          </p:cNvPr>
          <p:cNvSpPr/>
          <p:nvPr/>
        </p:nvSpPr>
        <p:spPr>
          <a:xfrm rot="5400000">
            <a:off x="230402" y="1762502"/>
            <a:ext cx="1005840"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7947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7198374-1125-BE48-B823-EE47BBAB3E4C}"/>
              </a:ext>
            </a:extLst>
          </p:cNvPr>
          <p:cNvSpPr/>
          <p:nvPr/>
        </p:nvSpPr>
        <p:spPr>
          <a:xfrm>
            <a:off x="8191749" y="3247292"/>
            <a:ext cx="1707370" cy="2555632"/>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BDA2F23-1175-114B-9B1B-D060F6A684E5}"/>
              </a:ext>
            </a:extLst>
          </p:cNvPr>
          <p:cNvSpPr/>
          <p:nvPr/>
        </p:nvSpPr>
        <p:spPr>
          <a:xfrm>
            <a:off x="10069672" y="3247292"/>
            <a:ext cx="1707370" cy="2555632"/>
          </a:xfrm>
          <a:prstGeom prst="rect">
            <a:avLst/>
          </a:prstGeom>
          <a:solidFill>
            <a:schemeClr val="bg1"/>
          </a:solidFill>
          <a:ln w="6350">
            <a:solidFill>
              <a:srgbClr val="007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A69FF48-E809-1D44-92EE-AD7A806D7BEF}"/>
              </a:ext>
            </a:extLst>
          </p:cNvPr>
          <p:cNvSpPr/>
          <p:nvPr/>
        </p:nvSpPr>
        <p:spPr>
          <a:xfrm>
            <a:off x="4423573" y="3259015"/>
            <a:ext cx="1707370" cy="2555632"/>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D1927F-AEC4-9748-84DF-07785FB26F34}"/>
              </a:ext>
            </a:extLst>
          </p:cNvPr>
          <p:cNvSpPr/>
          <p:nvPr/>
        </p:nvSpPr>
        <p:spPr>
          <a:xfrm>
            <a:off x="699693" y="3259015"/>
            <a:ext cx="1707370" cy="2555632"/>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A119425-FD8B-A045-A696-FA5D9E5390BA}"/>
              </a:ext>
            </a:extLst>
          </p:cNvPr>
          <p:cNvSpPr/>
          <p:nvPr/>
        </p:nvSpPr>
        <p:spPr>
          <a:xfrm>
            <a:off x="2567353" y="3259015"/>
            <a:ext cx="1707370" cy="2555632"/>
          </a:xfrm>
          <a:prstGeom prst="rect">
            <a:avLst/>
          </a:prstGeom>
          <a:solidFill>
            <a:schemeClr val="bg1"/>
          </a:solidFill>
          <a:ln w="6350">
            <a:solidFill>
              <a:srgbClr val="007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568207A-8942-4AD7-B82E-819B5D5362D4}"/>
              </a:ext>
            </a:extLst>
          </p:cNvPr>
          <p:cNvSpPr>
            <a:spLocks noGrp="1"/>
          </p:cNvSpPr>
          <p:nvPr>
            <p:ph type="title"/>
          </p:nvPr>
        </p:nvSpPr>
        <p:spPr>
          <a:xfrm>
            <a:off x="554958" y="893284"/>
            <a:ext cx="6431996" cy="1983695"/>
          </a:xfrm>
        </p:spPr>
        <p:txBody>
          <a:bodyPr/>
          <a:lstStyle/>
          <a:p>
            <a:r>
              <a:rPr lang="en-US" b="1" dirty="0">
                <a:solidFill>
                  <a:srgbClr val="007791"/>
                </a:solidFill>
                <a:latin typeface="Century Gothic" panose="020B0502020202020204" pitchFamily="34" charset="0"/>
              </a:rPr>
              <a:t>How can a broker help me with this transition?</a:t>
            </a:r>
          </a:p>
        </p:txBody>
      </p:sp>
      <p:sp>
        <p:nvSpPr>
          <p:cNvPr id="4" name="TextBox 3">
            <a:extLst>
              <a:ext uri="{FF2B5EF4-FFF2-40B4-BE49-F238E27FC236}">
                <a16:creationId xmlns:a16="http://schemas.microsoft.com/office/drawing/2014/main" id="{56273823-CC10-064F-99C6-43CF0A85F486}"/>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5" name="Rectangle 4">
            <a:extLst>
              <a:ext uri="{FF2B5EF4-FFF2-40B4-BE49-F238E27FC236}">
                <a16:creationId xmlns:a16="http://schemas.microsoft.com/office/drawing/2014/main" id="{19F2D71F-1EF9-B24B-A387-44DD544BED5D}"/>
              </a:ext>
            </a:extLst>
          </p:cNvPr>
          <p:cNvSpPr/>
          <p:nvPr/>
        </p:nvSpPr>
        <p:spPr>
          <a:xfrm>
            <a:off x="699693" y="274116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F2F9F1E-74B7-9944-B028-A0719F28D433}"/>
              </a:ext>
            </a:extLst>
          </p:cNvPr>
          <p:cNvSpPr/>
          <p:nvPr/>
        </p:nvSpPr>
        <p:spPr>
          <a:xfrm>
            <a:off x="7897684" y="1279927"/>
            <a:ext cx="4004908" cy="1618713"/>
          </a:xfrm>
          <a:prstGeom prst="rect">
            <a:avLst/>
          </a:prstGeom>
        </p:spPr>
        <p:txBody>
          <a:bodyPr wrap="square">
            <a:spAutoFit/>
          </a:bodyPr>
          <a:lstStyle/>
          <a:p>
            <a:pPr>
              <a:lnSpc>
                <a:spcPct val="120000"/>
              </a:lnSpc>
            </a:pPr>
            <a:r>
              <a:rPr lang="en-US" sz="1400" dirty="0">
                <a:solidFill>
                  <a:srgbClr val="007791"/>
                </a:solidFill>
                <a:latin typeface="Century Gothic" panose="020B0502020202020204" pitchFamily="34" charset="0"/>
              </a:rPr>
              <a:t>As an independent broker, Medicare By Savoy works with multiple health insurance carriers, making it easy for us to match you with the plan that lines up best with what you’re looking for – from benefits to budget! All at no additional cost to you.</a:t>
            </a:r>
          </a:p>
        </p:txBody>
      </p:sp>
      <p:pic>
        <p:nvPicPr>
          <p:cNvPr id="9" name="Picture 8">
            <a:extLst>
              <a:ext uri="{FF2B5EF4-FFF2-40B4-BE49-F238E27FC236}">
                <a16:creationId xmlns:a16="http://schemas.microsoft.com/office/drawing/2014/main" id="{1C455F2C-79BC-934A-8A96-1AEA4D05CA69}"/>
              </a:ext>
            </a:extLst>
          </p:cNvPr>
          <p:cNvPicPr>
            <a:picLocks noChangeAspect="1"/>
          </p:cNvPicPr>
          <p:nvPr/>
        </p:nvPicPr>
        <p:blipFill>
          <a:blip r:embed="rId2"/>
          <a:stretch>
            <a:fillRect/>
          </a:stretch>
        </p:blipFill>
        <p:spPr>
          <a:xfrm>
            <a:off x="9748157" y="6107949"/>
            <a:ext cx="2095820" cy="464684"/>
          </a:xfrm>
          <a:prstGeom prst="rect">
            <a:avLst/>
          </a:prstGeom>
        </p:spPr>
      </p:pic>
      <p:pic>
        <p:nvPicPr>
          <p:cNvPr id="6" name="Graphic 5" descr="Money outline">
            <a:extLst>
              <a:ext uri="{FF2B5EF4-FFF2-40B4-BE49-F238E27FC236}">
                <a16:creationId xmlns:a16="http://schemas.microsoft.com/office/drawing/2014/main" id="{3D7C732C-48B9-CA43-866B-72E2A29383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9017" y="3485489"/>
            <a:ext cx="656415" cy="656415"/>
          </a:xfrm>
          <a:prstGeom prst="rect">
            <a:avLst/>
          </a:prstGeom>
        </p:spPr>
      </p:pic>
      <p:pic>
        <p:nvPicPr>
          <p:cNvPr id="11" name="Graphic 10" descr="Remote learning math outline">
            <a:extLst>
              <a:ext uri="{FF2B5EF4-FFF2-40B4-BE49-F238E27FC236}">
                <a16:creationId xmlns:a16="http://schemas.microsoft.com/office/drawing/2014/main" id="{FE012EC3-A4FE-B542-8E2E-CDB4C497D1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94845" y="3452446"/>
            <a:ext cx="656415" cy="656415"/>
          </a:xfrm>
          <a:prstGeom prst="rect">
            <a:avLst/>
          </a:prstGeom>
        </p:spPr>
      </p:pic>
      <p:pic>
        <p:nvPicPr>
          <p:cNvPr id="14" name="Graphic 13" descr="Calculator outline">
            <a:extLst>
              <a:ext uri="{FF2B5EF4-FFF2-40B4-BE49-F238E27FC236}">
                <a16:creationId xmlns:a16="http://schemas.microsoft.com/office/drawing/2014/main" id="{F08F5ED7-5E6C-BE4A-98BA-32652AC7C7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84752" y="3492590"/>
            <a:ext cx="656415" cy="656415"/>
          </a:xfrm>
          <a:prstGeom prst="rect">
            <a:avLst/>
          </a:prstGeom>
        </p:spPr>
      </p:pic>
      <p:pic>
        <p:nvPicPr>
          <p:cNvPr id="16" name="Graphic 15" descr="Upstairs outline">
            <a:extLst>
              <a:ext uri="{FF2B5EF4-FFF2-40B4-BE49-F238E27FC236}">
                <a16:creationId xmlns:a16="http://schemas.microsoft.com/office/drawing/2014/main" id="{82FEC98C-5A10-024F-A8EC-363A92285C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22351" y="3485489"/>
            <a:ext cx="656415" cy="656415"/>
          </a:xfrm>
          <a:prstGeom prst="rect">
            <a:avLst/>
          </a:prstGeom>
        </p:spPr>
      </p:pic>
      <p:sp>
        <p:nvSpPr>
          <p:cNvPr id="20" name="Rectangle 19">
            <a:extLst>
              <a:ext uri="{FF2B5EF4-FFF2-40B4-BE49-F238E27FC236}">
                <a16:creationId xmlns:a16="http://schemas.microsoft.com/office/drawing/2014/main" id="{AB12F60B-1D93-C74A-B60A-BFCE5270B9F6}"/>
              </a:ext>
            </a:extLst>
          </p:cNvPr>
          <p:cNvSpPr/>
          <p:nvPr/>
        </p:nvSpPr>
        <p:spPr>
          <a:xfrm>
            <a:off x="6318287" y="3259015"/>
            <a:ext cx="1707370" cy="2555632"/>
          </a:xfrm>
          <a:prstGeom prst="rect">
            <a:avLst/>
          </a:prstGeom>
          <a:solidFill>
            <a:schemeClr val="bg1"/>
          </a:solidFill>
          <a:ln w="6350">
            <a:solidFill>
              <a:srgbClr val="007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2AC7EA-EA65-4543-A2C1-383166680C46}"/>
              </a:ext>
            </a:extLst>
          </p:cNvPr>
          <p:cNvSpPr/>
          <p:nvPr/>
        </p:nvSpPr>
        <p:spPr>
          <a:xfrm>
            <a:off x="803501" y="4350522"/>
            <a:ext cx="1619034" cy="1101648"/>
          </a:xfrm>
          <a:prstGeom prst="rect">
            <a:avLst/>
          </a:prstGeom>
        </p:spPr>
        <p:txBody>
          <a:bodyPr wrap="square">
            <a:spAutoFit/>
          </a:bodyPr>
          <a:lstStyle/>
          <a:p>
            <a:pPr>
              <a:lnSpc>
                <a:spcPct val="120000"/>
              </a:lnSpc>
            </a:pPr>
            <a:r>
              <a:rPr lang="en-US" sz="1450" b="1" dirty="0">
                <a:solidFill>
                  <a:srgbClr val="515358"/>
                </a:solidFill>
                <a:latin typeface="Century Gothic" panose="020B0502020202020204" pitchFamily="34" charset="0"/>
              </a:rPr>
              <a:t>Provide</a:t>
            </a:r>
            <a:r>
              <a:rPr lang="en-US" sz="1400" dirty="0">
                <a:solidFill>
                  <a:srgbClr val="515358"/>
                </a:solidFill>
                <a:latin typeface="Century Gothic" panose="020B0502020202020204" pitchFamily="34" charset="0"/>
              </a:rPr>
              <a:t> complimentary step-by-step guidance </a:t>
            </a:r>
          </a:p>
        </p:txBody>
      </p:sp>
      <p:sp>
        <p:nvSpPr>
          <p:cNvPr id="22" name="Rectangle 21">
            <a:extLst>
              <a:ext uri="{FF2B5EF4-FFF2-40B4-BE49-F238E27FC236}">
                <a16:creationId xmlns:a16="http://schemas.microsoft.com/office/drawing/2014/main" id="{3F33F23A-DD4E-9949-8C64-79C5628CD4AA}"/>
              </a:ext>
            </a:extLst>
          </p:cNvPr>
          <p:cNvSpPr/>
          <p:nvPr/>
        </p:nvSpPr>
        <p:spPr>
          <a:xfrm>
            <a:off x="2649565" y="4344757"/>
            <a:ext cx="1547297" cy="1110882"/>
          </a:xfrm>
          <a:prstGeom prst="rect">
            <a:avLst/>
          </a:prstGeom>
        </p:spPr>
        <p:txBody>
          <a:bodyPr wrap="square">
            <a:spAutoFit/>
          </a:bodyPr>
          <a:lstStyle/>
          <a:p>
            <a:pPr>
              <a:lnSpc>
                <a:spcPct val="120000"/>
              </a:lnSpc>
            </a:pPr>
            <a:r>
              <a:rPr lang="en-US" sz="1450" b="1" dirty="0">
                <a:solidFill>
                  <a:srgbClr val="515358"/>
                </a:solidFill>
                <a:latin typeface="Century Gothic" panose="020B0502020202020204" pitchFamily="34" charset="0"/>
              </a:rPr>
              <a:t>Compare </a:t>
            </a:r>
            <a:r>
              <a:rPr lang="en-US" sz="1400" dirty="0">
                <a:solidFill>
                  <a:srgbClr val="515358"/>
                </a:solidFill>
                <a:latin typeface="Century Gothic" panose="020B0502020202020204" pitchFamily="34" charset="0"/>
              </a:rPr>
              <a:t>plans from different companies for you</a:t>
            </a:r>
          </a:p>
        </p:txBody>
      </p:sp>
      <p:sp>
        <p:nvSpPr>
          <p:cNvPr id="23" name="Rectangle 22">
            <a:extLst>
              <a:ext uri="{FF2B5EF4-FFF2-40B4-BE49-F238E27FC236}">
                <a16:creationId xmlns:a16="http://schemas.microsoft.com/office/drawing/2014/main" id="{FB56FEDF-C1C7-ED43-9B8E-7C54DFF757E4}"/>
              </a:ext>
            </a:extLst>
          </p:cNvPr>
          <p:cNvSpPr/>
          <p:nvPr/>
        </p:nvSpPr>
        <p:spPr>
          <a:xfrm>
            <a:off x="4575748" y="4367465"/>
            <a:ext cx="1403021" cy="584584"/>
          </a:xfrm>
          <a:prstGeom prst="rect">
            <a:avLst/>
          </a:prstGeom>
        </p:spPr>
        <p:txBody>
          <a:bodyPr wrap="square">
            <a:spAutoFit/>
          </a:bodyPr>
          <a:lstStyle/>
          <a:p>
            <a:pPr>
              <a:lnSpc>
                <a:spcPct val="120000"/>
              </a:lnSpc>
            </a:pPr>
            <a:r>
              <a:rPr lang="en-US" sz="1400" b="1" dirty="0">
                <a:solidFill>
                  <a:srgbClr val="515358"/>
                </a:solidFill>
                <a:latin typeface="Century Gothic" panose="020B0502020202020204" pitchFamily="34" charset="0"/>
              </a:rPr>
              <a:t>Understand</a:t>
            </a:r>
            <a:r>
              <a:rPr lang="en-US" sz="1400" dirty="0">
                <a:solidFill>
                  <a:srgbClr val="515358"/>
                </a:solidFill>
                <a:latin typeface="Century Gothic" panose="020B0502020202020204" pitchFamily="34" charset="0"/>
              </a:rPr>
              <a:t> the cost</a:t>
            </a:r>
          </a:p>
        </p:txBody>
      </p:sp>
      <p:sp>
        <p:nvSpPr>
          <p:cNvPr id="24" name="Rectangle 23">
            <a:extLst>
              <a:ext uri="{FF2B5EF4-FFF2-40B4-BE49-F238E27FC236}">
                <a16:creationId xmlns:a16="http://schemas.microsoft.com/office/drawing/2014/main" id="{5F43492C-D137-4F4E-B2F4-AE32747CD998}"/>
              </a:ext>
            </a:extLst>
          </p:cNvPr>
          <p:cNvSpPr/>
          <p:nvPr/>
        </p:nvSpPr>
        <p:spPr>
          <a:xfrm>
            <a:off x="6437335" y="4357088"/>
            <a:ext cx="1742503" cy="584584"/>
          </a:xfrm>
          <a:prstGeom prst="rect">
            <a:avLst/>
          </a:prstGeom>
        </p:spPr>
        <p:txBody>
          <a:bodyPr wrap="square">
            <a:spAutoFit/>
          </a:bodyPr>
          <a:lstStyle/>
          <a:p>
            <a:pPr>
              <a:lnSpc>
                <a:spcPct val="120000"/>
              </a:lnSpc>
            </a:pPr>
            <a:r>
              <a:rPr lang="en-US" sz="1400" b="1" dirty="0">
                <a:solidFill>
                  <a:srgbClr val="515358"/>
                </a:solidFill>
                <a:latin typeface="Century Gothic" panose="020B0502020202020204" pitchFamily="34" charset="0"/>
              </a:rPr>
              <a:t>Avoid</a:t>
            </a:r>
            <a:r>
              <a:rPr lang="en-US" sz="1400" dirty="0">
                <a:solidFill>
                  <a:srgbClr val="515358"/>
                </a:solidFill>
                <a:latin typeface="Century Gothic" panose="020B0502020202020204" pitchFamily="34" charset="0"/>
              </a:rPr>
              <a:t> mistakes and penalties</a:t>
            </a:r>
          </a:p>
        </p:txBody>
      </p:sp>
      <p:sp>
        <p:nvSpPr>
          <p:cNvPr id="25" name="Rectangle 24">
            <a:extLst>
              <a:ext uri="{FF2B5EF4-FFF2-40B4-BE49-F238E27FC236}">
                <a16:creationId xmlns:a16="http://schemas.microsoft.com/office/drawing/2014/main" id="{E2D66FEF-D7BF-014E-9C36-43C8FDEEAD8F}"/>
              </a:ext>
            </a:extLst>
          </p:cNvPr>
          <p:cNvSpPr/>
          <p:nvPr/>
        </p:nvSpPr>
        <p:spPr>
          <a:xfrm>
            <a:off x="8270598" y="4344019"/>
            <a:ext cx="1857689" cy="1101648"/>
          </a:xfrm>
          <a:prstGeom prst="rect">
            <a:avLst/>
          </a:prstGeom>
        </p:spPr>
        <p:txBody>
          <a:bodyPr wrap="square">
            <a:spAutoFit/>
          </a:bodyPr>
          <a:lstStyle/>
          <a:p>
            <a:pPr>
              <a:lnSpc>
                <a:spcPct val="120000"/>
              </a:lnSpc>
            </a:pPr>
            <a:r>
              <a:rPr lang="en-US" sz="1400" b="1" dirty="0">
                <a:solidFill>
                  <a:srgbClr val="515358"/>
                </a:solidFill>
                <a:latin typeface="Century Gothic" panose="020B0502020202020204" pitchFamily="34" charset="0"/>
              </a:rPr>
              <a:t>Help</a:t>
            </a:r>
            <a:r>
              <a:rPr lang="en-US" sz="1400" dirty="0">
                <a:solidFill>
                  <a:srgbClr val="515358"/>
                </a:solidFill>
                <a:latin typeface="Century Gothic" panose="020B0502020202020204" pitchFamily="34" charset="0"/>
              </a:rPr>
              <a:t> you enroll and have coverage when you need it</a:t>
            </a:r>
          </a:p>
        </p:txBody>
      </p:sp>
      <p:sp>
        <p:nvSpPr>
          <p:cNvPr id="28" name="Rectangle 27">
            <a:extLst>
              <a:ext uri="{FF2B5EF4-FFF2-40B4-BE49-F238E27FC236}">
                <a16:creationId xmlns:a16="http://schemas.microsoft.com/office/drawing/2014/main" id="{92F34010-68D5-7F4D-9F9C-240978AD12AB}"/>
              </a:ext>
            </a:extLst>
          </p:cNvPr>
          <p:cNvSpPr/>
          <p:nvPr/>
        </p:nvSpPr>
        <p:spPr>
          <a:xfrm>
            <a:off x="10142361" y="4338307"/>
            <a:ext cx="1791531" cy="852349"/>
          </a:xfrm>
          <a:prstGeom prst="rect">
            <a:avLst/>
          </a:prstGeom>
        </p:spPr>
        <p:txBody>
          <a:bodyPr wrap="square">
            <a:spAutoFit/>
          </a:bodyPr>
          <a:lstStyle/>
          <a:p>
            <a:pPr>
              <a:lnSpc>
                <a:spcPct val="120000"/>
              </a:lnSpc>
            </a:pPr>
            <a:r>
              <a:rPr lang="en-US" sz="1450" b="1" dirty="0">
                <a:solidFill>
                  <a:srgbClr val="515358"/>
                </a:solidFill>
                <a:latin typeface="Century Gothic" panose="020B0502020202020204" pitchFamily="34" charset="0"/>
              </a:rPr>
              <a:t>Offer</a:t>
            </a:r>
            <a:r>
              <a:rPr lang="en-US" sz="1400" dirty="0">
                <a:solidFill>
                  <a:srgbClr val="515358"/>
                </a:solidFill>
                <a:latin typeface="Century Gothic" panose="020B0502020202020204" pitchFamily="34" charset="0"/>
              </a:rPr>
              <a:t> better privacy than online sales sites </a:t>
            </a:r>
          </a:p>
        </p:txBody>
      </p:sp>
      <p:pic>
        <p:nvPicPr>
          <p:cNvPr id="33" name="Graphic 32" descr="Checkbox Checked outline">
            <a:extLst>
              <a:ext uri="{FF2B5EF4-FFF2-40B4-BE49-F238E27FC236}">
                <a16:creationId xmlns:a16="http://schemas.microsoft.com/office/drawing/2014/main" id="{AFCE8240-D3B0-854A-9F91-75CA1E1429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07141" y="1200267"/>
            <a:ext cx="748781" cy="748781"/>
          </a:xfrm>
          <a:prstGeom prst="rect">
            <a:avLst/>
          </a:prstGeom>
        </p:spPr>
      </p:pic>
      <p:pic>
        <p:nvPicPr>
          <p:cNvPr id="41" name="Graphic 40" descr="Chat outline">
            <a:extLst>
              <a:ext uri="{FF2B5EF4-FFF2-40B4-BE49-F238E27FC236}">
                <a16:creationId xmlns:a16="http://schemas.microsoft.com/office/drawing/2014/main" id="{6B6E527C-F756-B641-9D9E-2CAF15611E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64749" y="3418099"/>
            <a:ext cx="783660" cy="783660"/>
          </a:xfrm>
          <a:prstGeom prst="rect">
            <a:avLst/>
          </a:prstGeom>
        </p:spPr>
      </p:pic>
      <p:pic>
        <p:nvPicPr>
          <p:cNvPr id="12" name="Graphic 11" descr="Warning outline">
            <a:extLst>
              <a:ext uri="{FF2B5EF4-FFF2-40B4-BE49-F238E27FC236}">
                <a16:creationId xmlns:a16="http://schemas.microsoft.com/office/drawing/2014/main" id="{B42CB406-6D5C-2A41-8A98-230C6ADD973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78248" y="3524278"/>
            <a:ext cx="584584" cy="584584"/>
          </a:xfrm>
          <a:prstGeom prst="rect">
            <a:avLst/>
          </a:prstGeom>
        </p:spPr>
      </p:pic>
    </p:spTree>
    <p:extLst>
      <p:ext uri="{BB962C8B-B14F-4D97-AF65-F5344CB8AC3E}">
        <p14:creationId xmlns:p14="http://schemas.microsoft.com/office/powerpoint/2010/main" val="24890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0B552D-E13F-6947-9530-C2A1C5971478}"/>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A7F3F4A-28AC-9145-A66D-41DE5FD31EC4}"/>
              </a:ext>
            </a:extLst>
          </p:cNvPr>
          <p:cNvSpPr/>
          <p:nvPr/>
        </p:nvSpPr>
        <p:spPr>
          <a:xfrm>
            <a:off x="4516244" y="3657777"/>
            <a:ext cx="6568068" cy="210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C297AC8-B056-4D22-8F74-EA04FB821650}"/>
              </a:ext>
            </a:extLst>
          </p:cNvPr>
          <p:cNvSpPr>
            <a:spLocks noGrp="1"/>
          </p:cNvSpPr>
          <p:nvPr>
            <p:ph type="title"/>
          </p:nvPr>
        </p:nvSpPr>
        <p:spPr>
          <a:xfrm>
            <a:off x="582361" y="1140217"/>
            <a:ext cx="4177553" cy="1325563"/>
          </a:xfrm>
        </p:spPr>
        <p:txBody>
          <a:bodyPr/>
          <a:lstStyle/>
          <a:p>
            <a:r>
              <a:rPr lang="en-US" b="1" dirty="0">
                <a:solidFill>
                  <a:srgbClr val="007791"/>
                </a:solidFill>
                <a:latin typeface="Century Gothic" panose="020B0502020202020204" pitchFamily="34" charset="0"/>
              </a:rPr>
              <a:t>Who is eligible </a:t>
            </a:r>
            <a:br>
              <a:rPr lang="en-US" b="1" dirty="0">
                <a:solidFill>
                  <a:srgbClr val="007791"/>
                </a:solidFill>
                <a:latin typeface="Century Gothic" panose="020B0502020202020204" pitchFamily="34" charset="0"/>
              </a:rPr>
            </a:br>
            <a:r>
              <a:rPr lang="en-US" b="1" dirty="0">
                <a:solidFill>
                  <a:srgbClr val="007791"/>
                </a:solidFill>
                <a:latin typeface="Century Gothic" panose="020B0502020202020204" pitchFamily="34" charset="0"/>
              </a:rPr>
              <a:t>and when?</a:t>
            </a:r>
          </a:p>
        </p:txBody>
      </p:sp>
      <p:pic>
        <p:nvPicPr>
          <p:cNvPr id="11" name="Picture 10">
            <a:extLst>
              <a:ext uri="{FF2B5EF4-FFF2-40B4-BE49-F238E27FC236}">
                <a16:creationId xmlns:a16="http://schemas.microsoft.com/office/drawing/2014/main" id="{D17DE82B-FB5D-094B-9FE3-0B57B8835BFD}"/>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16" name="TextBox 15">
            <a:extLst>
              <a:ext uri="{FF2B5EF4-FFF2-40B4-BE49-F238E27FC236}">
                <a16:creationId xmlns:a16="http://schemas.microsoft.com/office/drawing/2014/main" id="{8DAD8CC8-B27D-734D-9F55-F323DAFD6915}"/>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17" name="Rectangle 16">
            <a:extLst>
              <a:ext uri="{FF2B5EF4-FFF2-40B4-BE49-F238E27FC236}">
                <a16:creationId xmlns:a16="http://schemas.microsoft.com/office/drawing/2014/main" id="{8AFF562A-6032-3549-B8EB-FB2EBB61CF1B}"/>
              </a:ext>
            </a:extLst>
          </p:cNvPr>
          <p:cNvSpPr/>
          <p:nvPr/>
        </p:nvSpPr>
        <p:spPr>
          <a:xfrm>
            <a:off x="1168040" y="26285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Checkbox Checked outline">
            <a:extLst>
              <a:ext uri="{FF2B5EF4-FFF2-40B4-BE49-F238E27FC236}">
                <a16:creationId xmlns:a16="http://schemas.microsoft.com/office/drawing/2014/main" id="{AC67170D-4F41-7746-B617-81ACF672F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0230" y="767593"/>
            <a:ext cx="748781" cy="748781"/>
          </a:xfrm>
          <a:prstGeom prst="rect">
            <a:avLst/>
          </a:prstGeom>
        </p:spPr>
      </p:pic>
      <p:sp>
        <p:nvSpPr>
          <p:cNvPr id="27" name="Rectangle 26">
            <a:extLst>
              <a:ext uri="{FF2B5EF4-FFF2-40B4-BE49-F238E27FC236}">
                <a16:creationId xmlns:a16="http://schemas.microsoft.com/office/drawing/2014/main" id="{307EB908-9312-B348-A439-F386761C127D}"/>
              </a:ext>
            </a:extLst>
          </p:cNvPr>
          <p:cNvSpPr/>
          <p:nvPr/>
        </p:nvSpPr>
        <p:spPr>
          <a:xfrm>
            <a:off x="6374612" y="833586"/>
            <a:ext cx="5111142" cy="584584"/>
          </a:xfrm>
          <a:prstGeom prst="rect">
            <a:avLst/>
          </a:prstGeom>
        </p:spPr>
        <p:txBody>
          <a:bodyPr wrap="square">
            <a:spAutoFit/>
          </a:bodyPr>
          <a:lstStyle/>
          <a:p>
            <a:pPr>
              <a:lnSpc>
                <a:spcPct val="120000"/>
              </a:lnSpc>
            </a:pPr>
            <a:r>
              <a:rPr lang="en-US" sz="1400" dirty="0">
                <a:solidFill>
                  <a:schemeClr val="tx1">
                    <a:lumMod val="75000"/>
                    <a:lumOff val="25000"/>
                  </a:schemeClr>
                </a:solidFill>
                <a:latin typeface="Century Gothic" panose="020B0502020202020204" pitchFamily="34" charset="0"/>
              </a:rPr>
              <a:t>People age 65 or older who have paid taxes into the program for 40 calendar quarters in their lives</a:t>
            </a:r>
          </a:p>
        </p:txBody>
      </p:sp>
      <p:sp>
        <p:nvSpPr>
          <p:cNvPr id="28" name="Rectangle 27">
            <a:extLst>
              <a:ext uri="{FF2B5EF4-FFF2-40B4-BE49-F238E27FC236}">
                <a16:creationId xmlns:a16="http://schemas.microsoft.com/office/drawing/2014/main" id="{699D9C16-0A99-6E47-8D60-0D5E76755A29}"/>
              </a:ext>
            </a:extLst>
          </p:cNvPr>
          <p:cNvSpPr/>
          <p:nvPr/>
        </p:nvSpPr>
        <p:spPr>
          <a:xfrm>
            <a:off x="6391020" y="1766462"/>
            <a:ext cx="3999813" cy="326051"/>
          </a:xfrm>
          <a:prstGeom prst="rect">
            <a:avLst/>
          </a:prstGeom>
        </p:spPr>
        <p:txBody>
          <a:bodyPr wrap="none">
            <a:spAutoFit/>
          </a:bodyPr>
          <a:lstStyle/>
          <a:p>
            <a:pPr>
              <a:lnSpc>
                <a:spcPct val="120000"/>
              </a:lnSpc>
            </a:pPr>
            <a:r>
              <a:rPr lang="en-US" sz="1400" dirty="0">
                <a:solidFill>
                  <a:schemeClr val="tx1">
                    <a:lumMod val="75000"/>
                    <a:lumOff val="25000"/>
                  </a:schemeClr>
                </a:solidFill>
                <a:latin typeface="Century Gothic" panose="020B0502020202020204" pitchFamily="34" charset="0"/>
              </a:rPr>
              <a:t>People under age 65 with certain disabilities</a:t>
            </a:r>
          </a:p>
        </p:txBody>
      </p:sp>
      <p:sp>
        <p:nvSpPr>
          <p:cNvPr id="30" name="Rectangle 29">
            <a:extLst>
              <a:ext uri="{FF2B5EF4-FFF2-40B4-BE49-F238E27FC236}">
                <a16:creationId xmlns:a16="http://schemas.microsoft.com/office/drawing/2014/main" id="{29B38791-8302-0B46-8D8B-EE09EA3579F1}"/>
              </a:ext>
            </a:extLst>
          </p:cNvPr>
          <p:cNvSpPr/>
          <p:nvPr/>
        </p:nvSpPr>
        <p:spPr>
          <a:xfrm>
            <a:off x="6397080" y="2481722"/>
            <a:ext cx="4776439" cy="584584"/>
          </a:xfrm>
          <a:prstGeom prst="rect">
            <a:avLst/>
          </a:prstGeom>
        </p:spPr>
        <p:txBody>
          <a:bodyPr wrap="square">
            <a:spAutoFit/>
          </a:bodyPr>
          <a:lstStyle/>
          <a:p>
            <a:pPr>
              <a:lnSpc>
                <a:spcPct val="120000"/>
              </a:lnSpc>
            </a:pPr>
            <a:r>
              <a:rPr lang="en-US" sz="1400" dirty="0">
                <a:solidFill>
                  <a:schemeClr val="tx1">
                    <a:lumMod val="75000"/>
                    <a:lumOff val="25000"/>
                  </a:schemeClr>
                </a:solidFill>
                <a:latin typeface="Century Gothic" panose="020B0502020202020204" pitchFamily="34" charset="0"/>
              </a:rPr>
              <a:t>Individuals with End-Stage Renal Disease (permanent kidney failure requiring dialysis or a transplant)</a:t>
            </a:r>
          </a:p>
        </p:txBody>
      </p:sp>
      <p:pic>
        <p:nvPicPr>
          <p:cNvPr id="35" name="Graphic 34" descr="Checkbox Checked outline">
            <a:extLst>
              <a:ext uri="{FF2B5EF4-FFF2-40B4-BE49-F238E27FC236}">
                <a16:creationId xmlns:a16="http://schemas.microsoft.com/office/drawing/2014/main" id="{5B2DC1F9-48E9-0647-A512-0826A5870324}"/>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5640230" y="1595593"/>
            <a:ext cx="748781" cy="748781"/>
          </a:xfrm>
          <a:prstGeom prst="rect">
            <a:avLst/>
          </a:prstGeom>
        </p:spPr>
      </p:pic>
      <p:pic>
        <p:nvPicPr>
          <p:cNvPr id="36" name="Graphic 35" descr="Checkbox Checked outline">
            <a:extLst>
              <a:ext uri="{FF2B5EF4-FFF2-40B4-BE49-F238E27FC236}">
                <a16:creationId xmlns:a16="http://schemas.microsoft.com/office/drawing/2014/main" id="{68B87A32-7C7F-484E-B9E7-6013D6A22C0D}"/>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5640230" y="2423593"/>
            <a:ext cx="748781" cy="748781"/>
          </a:xfrm>
          <a:prstGeom prst="rect">
            <a:avLst/>
          </a:prstGeom>
        </p:spPr>
      </p:pic>
      <p:pic>
        <p:nvPicPr>
          <p:cNvPr id="39" name="Picture 38" descr="Diagram&#10;&#10;Description automatically generated with low confidence">
            <a:extLst>
              <a:ext uri="{FF2B5EF4-FFF2-40B4-BE49-F238E27FC236}">
                <a16:creationId xmlns:a16="http://schemas.microsoft.com/office/drawing/2014/main" id="{649BEF91-3E8E-BA47-B3FD-4788688DD058}"/>
              </a:ext>
            </a:extLst>
          </p:cNvPr>
          <p:cNvPicPr>
            <a:picLocks noChangeAspect="1"/>
          </p:cNvPicPr>
          <p:nvPr/>
        </p:nvPicPr>
        <p:blipFill>
          <a:blip r:embed="rId7"/>
          <a:stretch>
            <a:fillRect/>
          </a:stretch>
        </p:blipFill>
        <p:spPr>
          <a:xfrm>
            <a:off x="4865644" y="3847171"/>
            <a:ext cx="5889189" cy="1737058"/>
          </a:xfrm>
          <a:prstGeom prst="rect">
            <a:avLst/>
          </a:prstGeom>
        </p:spPr>
      </p:pic>
      <p:sp>
        <p:nvSpPr>
          <p:cNvPr id="40" name="Rectangle 39">
            <a:extLst>
              <a:ext uri="{FF2B5EF4-FFF2-40B4-BE49-F238E27FC236}">
                <a16:creationId xmlns:a16="http://schemas.microsoft.com/office/drawing/2014/main" id="{E2EAB6D6-A545-4D4E-A911-3E6F560CE0E9}"/>
              </a:ext>
            </a:extLst>
          </p:cNvPr>
          <p:cNvSpPr/>
          <p:nvPr/>
        </p:nvSpPr>
        <p:spPr>
          <a:xfrm>
            <a:off x="3231660" y="3557418"/>
            <a:ext cx="1277914" cy="861774"/>
          </a:xfrm>
          <a:prstGeom prst="rect">
            <a:avLst/>
          </a:prstGeom>
        </p:spPr>
        <p:txBody>
          <a:bodyPr wrap="none">
            <a:spAutoFit/>
          </a:bodyPr>
          <a:lstStyle/>
          <a:p>
            <a:r>
              <a:rPr lang="en-US" sz="1600" b="1" dirty="0">
                <a:solidFill>
                  <a:schemeClr val="tx1">
                    <a:lumMod val="75000"/>
                    <a:lumOff val="25000"/>
                  </a:schemeClr>
                </a:solidFill>
                <a:latin typeface="Century Gothic" panose="020B0502020202020204" pitchFamily="34" charset="0"/>
              </a:rPr>
              <a:t>Initial </a:t>
            </a:r>
          </a:p>
          <a:p>
            <a:r>
              <a:rPr lang="en-US" sz="1600" b="1" dirty="0">
                <a:solidFill>
                  <a:schemeClr val="tx1">
                    <a:lumMod val="75000"/>
                    <a:lumOff val="25000"/>
                  </a:schemeClr>
                </a:solidFill>
                <a:latin typeface="Century Gothic" panose="020B0502020202020204" pitchFamily="34" charset="0"/>
              </a:rPr>
              <a:t>Enrollment </a:t>
            </a:r>
          </a:p>
          <a:p>
            <a:r>
              <a:rPr lang="en-US" sz="1600" b="1" dirty="0">
                <a:solidFill>
                  <a:schemeClr val="tx1">
                    <a:lumMod val="75000"/>
                    <a:lumOff val="25000"/>
                  </a:schemeClr>
                </a:solidFill>
                <a:latin typeface="Century Gothic" panose="020B0502020202020204" pitchFamily="34" charset="0"/>
              </a:rPr>
              <a:t>Period</a:t>
            </a:r>
            <a:endParaRPr lang="en-US" sz="1600" b="1" dirty="0">
              <a:solidFill>
                <a:schemeClr val="tx1">
                  <a:lumMod val="75000"/>
                  <a:lumOff val="25000"/>
                </a:schemeClr>
              </a:solidFill>
              <a:effectLst/>
              <a:latin typeface="Century Gothic" panose="020B0502020202020204" pitchFamily="34" charset="0"/>
            </a:endParaRPr>
          </a:p>
        </p:txBody>
      </p:sp>
      <p:sp>
        <p:nvSpPr>
          <p:cNvPr id="2" name="Rectangle 1">
            <a:extLst>
              <a:ext uri="{FF2B5EF4-FFF2-40B4-BE49-F238E27FC236}">
                <a16:creationId xmlns:a16="http://schemas.microsoft.com/office/drawing/2014/main" id="{52276BFD-E540-4E7F-826B-BAF86312925C}"/>
              </a:ext>
            </a:extLst>
          </p:cNvPr>
          <p:cNvSpPr/>
          <p:nvPr/>
        </p:nvSpPr>
        <p:spPr>
          <a:xfrm>
            <a:off x="5584305" y="5427546"/>
            <a:ext cx="137765" cy="33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567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FEEAEE-12C9-2F4F-8FAA-C7135C7A433B}"/>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C64D7D-48A2-4F03-999C-C257AF2BC378}"/>
              </a:ext>
            </a:extLst>
          </p:cNvPr>
          <p:cNvSpPr>
            <a:spLocks noGrp="1"/>
          </p:cNvSpPr>
          <p:nvPr>
            <p:ph type="title"/>
          </p:nvPr>
        </p:nvSpPr>
        <p:spPr>
          <a:xfrm>
            <a:off x="601850" y="776720"/>
            <a:ext cx="4083424" cy="2741146"/>
          </a:xfrm>
        </p:spPr>
        <p:txBody>
          <a:bodyPr/>
          <a:lstStyle/>
          <a:p>
            <a:r>
              <a:rPr lang="en-US" b="1" dirty="0">
                <a:solidFill>
                  <a:srgbClr val="007791"/>
                </a:solidFill>
                <a:latin typeface="Century Gothic" panose="020B0502020202020204" pitchFamily="34" charset="0"/>
              </a:rPr>
              <a:t>When should I engage with a broker?</a:t>
            </a:r>
          </a:p>
        </p:txBody>
      </p:sp>
      <p:sp>
        <p:nvSpPr>
          <p:cNvPr id="4" name="TextBox 3">
            <a:extLst>
              <a:ext uri="{FF2B5EF4-FFF2-40B4-BE49-F238E27FC236}">
                <a16:creationId xmlns:a16="http://schemas.microsoft.com/office/drawing/2014/main" id="{4A87E890-EF54-C041-846C-238E9D649719}"/>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5" name="Graphic 4" descr="Checkbox Checked outline">
            <a:extLst>
              <a:ext uri="{FF2B5EF4-FFF2-40B4-BE49-F238E27FC236}">
                <a16:creationId xmlns:a16="http://schemas.microsoft.com/office/drawing/2014/main" id="{7FCB3B9A-FC72-D649-9CB5-CF478F0FB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035" y="1117434"/>
            <a:ext cx="964401" cy="964401"/>
          </a:xfrm>
          <a:prstGeom prst="rect">
            <a:avLst/>
          </a:prstGeom>
        </p:spPr>
      </p:pic>
      <p:sp>
        <p:nvSpPr>
          <p:cNvPr id="6" name="Rectangle 5">
            <a:extLst>
              <a:ext uri="{FF2B5EF4-FFF2-40B4-BE49-F238E27FC236}">
                <a16:creationId xmlns:a16="http://schemas.microsoft.com/office/drawing/2014/main" id="{EF3D9924-DCBA-3045-8C98-A064D27C50E4}"/>
              </a:ext>
            </a:extLst>
          </p:cNvPr>
          <p:cNvSpPr/>
          <p:nvPr/>
        </p:nvSpPr>
        <p:spPr>
          <a:xfrm>
            <a:off x="6428373" y="1246926"/>
            <a:ext cx="4318519" cy="584584"/>
          </a:xfrm>
          <a:prstGeom prst="rect">
            <a:avLst/>
          </a:prstGeom>
        </p:spPr>
        <p:txBody>
          <a:bodyPr wrap="square">
            <a:spAutoFit/>
          </a:bodyPr>
          <a:lstStyle/>
          <a:p>
            <a:pPr>
              <a:lnSpc>
                <a:spcPct val="120000"/>
              </a:lnSpc>
            </a:pPr>
            <a:r>
              <a:rPr lang="en-US" sz="1400" dirty="0">
                <a:solidFill>
                  <a:srgbClr val="003C4B"/>
                </a:solidFill>
                <a:latin typeface="Century Gothic" panose="020B0502020202020204" pitchFamily="34" charset="0"/>
              </a:rPr>
              <a:t>If turning 65, you should start talking about your options 6 months before your 65</a:t>
            </a:r>
            <a:r>
              <a:rPr lang="en-US" sz="1400" baseline="30000" dirty="0">
                <a:solidFill>
                  <a:srgbClr val="003C4B"/>
                </a:solidFill>
                <a:latin typeface="Century Gothic" panose="020B0502020202020204" pitchFamily="34" charset="0"/>
              </a:rPr>
              <a:t>th</a:t>
            </a:r>
            <a:r>
              <a:rPr lang="en-US" sz="1400" dirty="0">
                <a:solidFill>
                  <a:srgbClr val="003C4B"/>
                </a:solidFill>
                <a:latin typeface="Century Gothic" panose="020B0502020202020204" pitchFamily="34" charset="0"/>
              </a:rPr>
              <a:t> birthday.</a:t>
            </a:r>
          </a:p>
        </p:txBody>
      </p:sp>
      <p:sp>
        <p:nvSpPr>
          <p:cNvPr id="7" name="Rectangle 6">
            <a:extLst>
              <a:ext uri="{FF2B5EF4-FFF2-40B4-BE49-F238E27FC236}">
                <a16:creationId xmlns:a16="http://schemas.microsoft.com/office/drawing/2014/main" id="{8A121B8D-5589-6C46-BFD1-84CA54B1A9C3}"/>
              </a:ext>
            </a:extLst>
          </p:cNvPr>
          <p:cNvSpPr/>
          <p:nvPr/>
        </p:nvSpPr>
        <p:spPr>
          <a:xfrm>
            <a:off x="6428373" y="2514017"/>
            <a:ext cx="4666806" cy="843116"/>
          </a:xfrm>
          <a:prstGeom prst="rect">
            <a:avLst/>
          </a:prstGeom>
        </p:spPr>
        <p:txBody>
          <a:bodyPr wrap="square">
            <a:spAutoFit/>
          </a:bodyPr>
          <a:lstStyle/>
          <a:p>
            <a:pPr>
              <a:lnSpc>
                <a:spcPct val="120000"/>
              </a:lnSpc>
            </a:pPr>
            <a:r>
              <a:rPr lang="en-US" sz="1400" dirty="0">
                <a:solidFill>
                  <a:srgbClr val="003C4B"/>
                </a:solidFill>
                <a:latin typeface="Century Gothic" panose="020B0502020202020204" pitchFamily="34" charset="0"/>
              </a:rPr>
              <a:t>If you will be losing coverage through your employer and are already 65 or older, you should contact a broker immediately for guidance.</a:t>
            </a:r>
          </a:p>
        </p:txBody>
      </p:sp>
      <p:sp>
        <p:nvSpPr>
          <p:cNvPr id="10" name="Rectangle 9">
            <a:extLst>
              <a:ext uri="{FF2B5EF4-FFF2-40B4-BE49-F238E27FC236}">
                <a16:creationId xmlns:a16="http://schemas.microsoft.com/office/drawing/2014/main" id="{C0A19D93-2D7A-314A-9CC1-ED1CA1D3C7F2}"/>
              </a:ext>
            </a:extLst>
          </p:cNvPr>
          <p:cNvSpPr/>
          <p:nvPr/>
        </p:nvSpPr>
        <p:spPr>
          <a:xfrm>
            <a:off x="6428373" y="3907698"/>
            <a:ext cx="4268773" cy="1101648"/>
          </a:xfrm>
          <a:prstGeom prst="rect">
            <a:avLst/>
          </a:prstGeom>
        </p:spPr>
        <p:txBody>
          <a:bodyPr wrap="square">
            <a:spAutoFit/>
          </a:bodyPr>
          <a:lstStyle/>
          <a:p>
            <a:pPr>
              <a:lnSpc>
                <a:spcPct val="120000"/>
              </a:lnSpc>
            </a:pPr>
            <a:r>
              <a:rPr lang="en-US" sz="1400" dirty="0">
                <a:solidFill>
                  <a:srgbClr val="003C4B"/>
                </a:solidFill>
                <a:latin typeface="Century Gothic" panose="020B0502020202020204" pitchFamily="34" charset="0"/>
              </a:rPr>
              <a:t>If considering Medicare but you have dependents on your current plan, a qualified broker can help everyone involved through the transition.</a:t>
            </a:r>
          </a:p>
        </p:txBody>
      </p:sp>
      <p:pic>
        <p:nvPicPr>
          <p:cNvPr id="15" name="Picture 14">
            <a:extLst>
              <a:ext uri="{FF2B5EF4-FFF2-40B4-BE49-F238E27FC236}">
                <a16:creationId xmlns:a16="http://schemas.microsoft.com/office/drawing/2014/main" id="{3502C3BF-B71C-A44D-92DF-670441C1159A}"/>
              </a:ext>
            </a:extLst>
          </p:cNvPr>
          <p:cNvPicPr>
            <a:picLocks noChangeAspect="1"/>
          </p:cNvPicPr>
          <p:nvPr/>
        </p:nvPicPr>
        <p:blipFill>
          <a:blip r:embed="rId5"/>
          <a:stretch>
            <a:fillRect/>
          </a:stretch>
        </p:blipFill>
        <p:spPr>
          <a:xfrm>
            <a:off x="9748157" y="6107949"/>
            <a:ext cx="2095820" cy="464684"/>
          </a:xfrm>
          <a:prstGeom prst="rect">
            <a:avLst/>
          </a:prstGeom>
        </p:spPr>
      </p:pic>
      <p:sp>
        <p:nvSpPr>
          <p:cNvPr id="16" name="Rectangle 15">
            <a:extLst>
              <a:ext uri="{FF2B5EF4-FFF2-40B4-BE49-F238E27FC236}">
                <a16:creationId xmlns:a16="http://schemas.microsoft.com/office/drawing/2014/main" id="{05922689-9824-1D45-90DF-8D4597E27051}"/>
              </a:ext>
            </a:extLst>
          </p:cNvPr>
          <p:cNvSpPr/>
          <p:nvPr/>
        </p:nvSpPr>
        <p:spPr>
          <a:xfrm>
            <a:off x="1168040" y="32381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Checkbox Checked outline">
            <a:extLst>
              <a:ext uri="{FF2B5EF4-FFF2-40B4-BE49-F238E27FC236}">
                <a16:creationId xmlns:a16="http://schemas.microsoft.com/office/drawing/2014/main" id="{65F52014-2C91-4B4F-8FB1-F299E25B4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035" y="2395828"/>
            <a:ext cx="964401" cy="964401"/>
          </a:xfrm>
          <a:prstGeom prst="rect">
            <a:avLst/>
          </a:prstGeom>
        </p:spPr>
      </p:pic>
      <p:pic>
        <p:nvPicPr>
          <p:cNvPr id="18" name="Graphic 17" descr="Checkbox Checked outline">
            <a:extLst>
              <a:ext uri="{FF2B5EF4-FFF2-40B4-BE49-F238E27FC236}">
                <a16:creationId xmlns:a16="http://schemas.microsoft.com/office/drawing/2014/main" id="{D5E55ED2-3E09-CE4E-9B70-417C301EC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035" y="3780995"/>
            <a:ext cx="964401" cy="964401"/>
          </a:xfrm>
          <a:prstGeom prst="rect">
            <a:avLst/>
          </a:prstGeom>
        </p:spPr>
      </p:pic>
    </p:spTree>
    <p:extLst>
      <p:ext uri="{BB962C8B-B14F-4D97-AF65-F5344CB8AC3E}">
        <p14:creationId xmlns:p14="http://schemas.microsoft.com/office/powerpoint/2010/main" val="2002322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C2B5CB4-BBD8-3E41-8BC5-9BEAC98F7C12}"/>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82D78BA-44A4-444A-9820-57D555EC7BC6}"/>
              </a:ext>
            </a:extLst>
          </p:cNvPr>
          <p:cNvSpPr/>
          <p:nvPr/>
        </p:nvSpPr>
        <p:spPr>
          <a:xfrm>
            <a:off x="5424561" y="3112492"/>
            <a:ext cx="2569562" cy="2569562"/>
          </a:xfrm>
          <a:prstGeom prst="ellipse">
            <a:avLst/>
          </a:prstGeom>
          <a:solidFill>
            <a:srgbClr val="003C4B"/>
          </a:solidFill>
          <a:ln w="104775">
            <a:solidFill>
              <a:srgbClr val="007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22B883-FECA-4047-BCEC-47C732A6294D}"/>
              </a:ext>
            </a:extLst>
          </p:cNvPr>
          <p:cNvSpPr>
            <a:spLocks noGrp="1"/>
          </p:cNvSpPr>
          <p:nvPr>
            <p:ph type="title"/>
          </p:nvPr>
        </p:nvSpPr>
        <p:spPr>
          <a:xfrm>
            <a:off x="567124" y="1049908"/>
            <a:ext cx="6055745" cy="1583847"/>
          </a:xfrm>
        </p:spPr>
        <p:txBody>
          <a:bodyPr/>
          <a:lstStyle/>
          <a:p>
            <a:r>
              <a:rPr lang="en-US" b="1" dirty="0">
                <a:solidFill>
                  <a:srgbClr val="007791"/>
                </a:solidFill>
                <a:latin typeface="Century Gothic" panose="020B0502020202020204" pitchFamily="34" charset="0"/>
              </a:rPr>
              <a:t>How is my </a:t>
            </a:r>
            <a:br>
              <a:rPr lang="en-US" b="1" dirty="0">
                <a:solidFill>
                  <a:srgbClr val="007791"/>
                </a:solidFill>
                <a:latin typeface="Century Gothic" panose="020B0502020202020204" pitchFamily="34" charset="0"/>
              </a:rPr>
            </a:br>
            <a:r>
              <a:rPr lang="en-US" b="1" dirty="0">
                <a:solidFill>
                  <a:srgbClr val="007791"/>
                </a:solidFill>
                <a:latin typeface="Century Gothic" panose="020B0502020202020204" pitchFamily="34" charset="0"/>
              </a:rPr>
              <a:t>employer involved?</a:t>
            </a:r>
          </a:p>
        </p:txBody>
      </p:sp>
      <p:sp>
        <p:nvSpPr>
          <p:cNvPr id="6" name="TextBox 5">
            <a:extLst>
              <a:ext uri="{FF2B5EF4-FFF2-40B4-BE49-F238E27FC236}">
                <a16:creationId xmlns:a16="http://schemas.microsoft.com/office/drawing/2014/main" id="{ADBA2DD3-4A38-2448-A575-35DC71F1029C}"/>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2" name="Rectangle 1">
            <a:extLst>
              <a:ext uri="{FF2B5EF4-FFF2-40B4-BE49-F238E27FC236}">
                <a16:creationId xmlns:a16="http://schemas.microsoft.com/office/drawing/2014/main" id="{ECEC16BD-F69E-1045-97AE-F05C6CE94DB9}"/>
              </a:ext>
            </a:extLst>
          </p:cNvPr>
          <p:cNvSpPr/>
          <p:nvPr/>
        </p:nvSpPr>
        <p:spPr>
          <a:xfrm>
            <a:off x="5837068" y="4190888"/>
            <a:ext cx="1894170" cy="369332"/>
          </a:xfrm>
          <a:prstGeom prst="rect">
            <a:avLst/>
          </a:prstGeom>
        </p:spPr>
        <p:txBody>
          <a:bodyPr wrap="square">
            <a:spAutoFit/>
          </a:bodyPr>
          <a:lstStyle/>
          <a:p>
            <a:r>
              <a:rPr lang="en-US" dirty="0">
                <a:solidFill>
                  <a:schemeClr val="bg1"/>
                </a:solidFill>
                <a:latin typeface="Century Gothic" panose="020B0502020202020204" pitchFamily="34" charset="0"/>
              </a:rPr>
              <a:t>Your employer</a:t>
            </a:r>
          </a:p>
        </p:txBody>
      </p:sp>
      <p:sp>
        <p:nvSpPr>
          <p:cNvPr id="3" name="Rectangle 2">
            <a:extLst>
              <a:ext uri="{FF2B5EF4-FFF2-40B4-BE49-F238E27FC236}">
                <a16:creationId xmlns:a16="http://schemas.microsoft.com/office/drawing/2014/main" id="{577733F4-1332-2C4B-AA83-A72EFA7B159E}"/>
              </a:ext>
            </a:extLst>
          </p:cNvPr>
          <p:cNvSpPr/>
          <p:nvPr/>
        </p:nvSpPr>
        <p:spPr>
          <a:xfrm>
            <a:off x="3097010" y="3826208"/>
            <a:ext cx="2182233" cy="584584"/>
          </a:xfrm>
          <a:prstGeom prst="rect">
            <a:avLst/>
          </a:prstGeom>
        </p:spPr>
        <p:txBody>
          <a:bodyPr wrap="square">
            <a:spAutoFit/>
          </a:bodyPr>
          <a:lstStyle/>
          <a:p>
            <a:pPr>
              <a:lnSpc>
                <a:spcPct val="120000"/>
              </a:lnSpc>
            </a:pPr>
            <a:r>
              <a:rPr lang="en-US" sz="1400" dirty="0">
                <a:latin typeface="Century Gothic" panose="020B0502020202020204" pitchFamily="34" charset="0"/>
              </a:rPr>
              <a:t>Coordinates transition dates with you</a:t>
            </a:r>
          </a:p>
        </p:txBody>
      </p:sp>
      <p:sp>
        <p:nvSpPr>
          <p:cNvPr id="7" name="Rectangle 6">
            <a:extLst>
              <a:ext uri="{FF2B5EF4-FFF2-40B4-BE49-F238E27FC236}">
                <a16:creationId xmlns:a16="http://schemas.microsoft.com/office/drawing/2014/main" id="{CD115D2E-9CB2-D643-9052-63B3C641EFF5}"/>
              </a:ext>
            </a:extLst>
          </p:cNvPr>
          <p:cNvSpPr/>
          <p:nvPr/>
        </p:nvSpPr>
        <p:spPr>
          <a:xfrm>
            <a:off x="4721360" y="5958788"/>
            <a:ext cx="4237223" cy="326051"/>
          </a:xfrm>
          <a:prstGeom prst="rect">
            <a:avLst/>
          </a:prstGeom>
        </p:spPr>
        <p:txBody>
          <a:bodyPr wrap="square">
            <a:spAutoFit/>
          </a:bodyPr>
          <a:lstStyle/>
          <a:p>
            <a:pPr>
              <a:lnSpc>
                <a:spcPct val="120000"/>
              </a:lnSpc>
            </a:pPr>
            <a:r>
              <a:rPr lang="en-US" sz="1400" dirty="0">
                <a:latin typeface="Century Gothic" panose="020B0502020202020204" pitchFamily="34" charset="0"/>
              </a:rPr>
              <a:t>Can put you in touch with Medicare By Savoy</a:t>
            </a:r>
          </a:p>
        </p:txBody>
      </p:sp>
      <p:sp>
        <p:nvSpPr>
          <p:cNvPr id="8" name="Rectangle 7">
            <a:extLst>
              <a:ext uri="{FF2B5EF4-FFF2-40B4-BE49-F238E27FC236}">
                <a16:creationId xmlns:a16="http://schemas.microsoft.com/office/drawing/2014/main" id="{F9F6903F-F9EA-2F41-9275-40F1F325D6A3}"/>
              </a:ext>
            </a:extLst>
          </p:cNvPr>
          <p:cNvSpPr/>
          <p:nvPr/>
        </p:nvSpPr>
        <p:spPr>
          <a:xfrm>
            <a:off x="8434677" y="3826208"/>
            <a:ext cx="2569562" cy="1101648"/>
          </a:xfrm>
          <a:prstGeom prst="rect">
            <a:avLst/>
          </a:prstGeom>
        </p:spPr>
        <p:txBody>
          <a:bodyPr wrap="square">
            <a:spAutoFit/>
          </a:bodyPr>
          <a:lstStyle/>
          <a:p>
            <a:pPr>
              <a:lnSpc>
                <a:spcPct val="120000"/>
              </a:lnSpc>
            </a:pPr>
            <a:r>
              <a:rPr lang="en-US" sz="1400" dirty="0">
                <a:latin typeface="Century Gothic" panose="020B0502020202020204" pitchFamily="34" charset="0"/>
              </a:rPr>
              <a:t>Makes any necessary changes to your payroll deduction for health insurance.</a:t>
            </a:r>
          </a:p>
        </p:txBody>
      </p:sp>
      <p:pic>
        <p:nvPicPr>
          <p:cNvPr id="11" name="Picture 10">
            <a:extLst>
              <a:ext uri="{FF2B5EF4-FFF2-40B4-BE49-F238E27FC236}">
                <a16:creationId xmlns:a16="http://schemas.microsoft.com/office/drawing/2014/main" id="{66F284B3-B164-8647-8621-849A651A2724}"/>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12" name="Rectangle 11">
            <a:extLst>
              <a:ext uri="{FF2B5EF4-FFF2-40B4-BE49-F238E27FC236}">
                <a16:creationId xmlns:a16="http://schemas.microsoft.com/office/drawing/2014/main" id="{53771DB5-0518-5F4C-9EC3-A9D3086CC377}"/>
              </a:ext>
            </a:extLst>
          </p:cNvPr>
          <p:cNvSpPr/>
          <p:nvPr/>
        </p:nvSpPr>
        <p:spPr>
          <a:xfrm>
            <a:off x="1168040" y="2733010"/>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heckbox Checked outline">
            <a:extLst>
              <a:ext uri="{FF2B5EF4-FFF2-40B4-BE49-F238E27FC236}">
                <a16:creationId xmlns:a16="http://schemas.microsoft.com/office/drawing/2014/main" id="{0AAB5F09-9911-5941-AFBB-66E8DCA3B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6765" y="3170585"/>
            <a:ext cx="748781" cy="748781"/>
          </a:xfrm>
          <a:prstGeom prst="rect">
            <a:avLst/>
          </a:prstGeom>
        </p:spPr>
      </p:pic>
      <p:pic>
        <p:nvPicPr>
          <p:cNvPr id="16" name="Graphic 15" descr="Checkbox Checked outline">
            <a:extLst>
              <a:ext uri="{FF2B5EF4-FFF2-40B4-BE49-F238E27FC236}">
                <a16:creationId xmlns:a16="http://schemas.microsoft.com/office/drawing/2014/main" id="{47976462-9401-5949-BEB7-D5615E8D12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519" y="3170585"/>
            <a:ext cx="748781" cy="748781"/>
          </a:xfrm>
          <a:prstGeom prst="rect">
            <a:avLst/>
          </a:prstGeom>
        </p:spPr>
      </p:pic>
      <p:pic>
        <p:nvPicPr>
          <p:cNvPr id="17" name="Graphic 16" descr="Checkbox Checked outline">
            <a:extLst>
              <a:ext uri="{FF2B5EF4-FFF2-40B4-BE49-F238E27FC236}">
                <a16:creationId xmlns:a16="http://schemas.microsoft.com/office/drawing/2014/main" id="{FE3829A1-4FF4-A046-A1DB-93306263F6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2778" y="5730905"/>
            <a:ext cx="748781" cy="748781"/>
          </a:xfrm>
          <a:prstGeom prst="rect">
            <a:avLst/>
          </a:prstGeom>
        </p:spPr>
      </p:pic>
    </p:spTree>
    <p:extLst>
      <p:ext uri="{BB962C8B-B14F-4D97-AF65-F5344CB8AC3E}">
        <p14:creationId xmlns:p14="http://schemas.microsoft.com/office/powerpoint/2010/main" val="258551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C842C9-2B43-A944-94FD-06265F46EA38}"/>
              </a:ext>
            </a:extLst>
          </p:cNvPr>
          <p:cNvSpPr/>
          <p:nvPr/>
        </p:nvSpPr>
        <p:spPr>
          <a:xfrm>
            <a:off x="0" y="1"/>
            <a:ext cx="12192000" cy="6858000"/>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731682"/>
            <a:ext cx="10515600" cy="3394635"/>
          </a:xfrm>
        </p:spPr>
        <p:txBody>
          <a:bodyPr>
            <a:normAutofit/>
          </a:bodyPr>
          <a:lstStyle/>
          <a:p>
            <a:pPr algn="ctr"/>
            <a:r>
              <a:rPr lang="en-US" sz="24000" b="1" dirty="0"/>
              <a:t>Q&amp;A</a:t>
            </a:r>
          </a:p>
        </p:txBody>
      </p:sp>
      <p:pic>
        <p:nvPicPr>
          <p:cNvPr id="3" name="Picture 2">
            <a:extLst>
              <a:ext uri="{FF2B5EF4-FFF2-40B4-BE49-F238E27FC236}">
                <a16:creationId xmlns:a16="http://schemas.microsoft.com/office/drawing/2014/main" id="{7DD6E1B5-5FDC-A041-835E-EA965EB1E188}"/>
              </a:ext>
            </a:extLst>
          </p:cNvPr>
          <p:cNvPicPr>
            <a:picLocks noChangeAspect="1"/>
          </p:cNvPicPr>
          <p:nvPr/>
        </p:nvPicPr>
        <p:blipFill>
          <a:blip r:embed="rId3"/>
          <a:stretch>
            <a:fillRect/>
          </a:stretch>
        </p:blipFill>
        <p:spPr>
          <a:xfrm>
            <a:off x="9748157" y="6107949"/>
            <a:ext cx="2095820" cy="464684"/>
          </a:xfrm>
          <a:prstGeom prst="rect">
            <a:avLst/>
          </a:prstGeom>
        </p:spPr>
      </p:pic>
    </p:spTree>
    <p:extLst>
      <p:ext uri="{BB962C8B-B14F-4D97-AF65-F5344CB8AC3E}">
        <p14:creationId xmlns:p14="http://schemas.microsoft.com/office/powerpoint/2010/main" val="1784685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D8CD09-9AA2-4F4D-8CDB-0BC3681709F5}"/>
              </a:ext>
            </a:extLst>
          </p:cNvPr>
          <p:cNvSpPr/>
          <p:nvPr/>
        </p:nvSpPr>
        <p:spPr>
          <a:xfrm>
            <a:off x="6907146" y="1"/>
            <a:ext cx="5284854" cy="6858000"/>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757807D-AC11-412A-AB10-6BDBB529B8AA}"/>
              </a:ext>
            </a:extLst>
          </p:cNvPr>
          <p:cNvSpPr>
            <a:spLocks noGrp="1"/>
          </p:cNvSpPr>
          <p:nvPr>
            <p:ph type="title" idx="4294967295"/>
          </p:nvPr>
        </p:nvSpPr>
        <p:spPr>
          <a:xfrm>
            <a:off x="1027018" y="1047423"/>
            <a:ext cx="4875019" cy="2135003"/>
          </a:xfrm>
        </p:spPr>
        <p:txBody>
          <a:bodyPr>
            <a:noAutofit/>
          </a:bodyPr>
          <a:lstStyle/>
          <a:p>
            <a:r>
              <a:rPr lang="en-US" b="1" dirty="0">
                <a:solidFill>
                  <a:srgbClr val="007791"/>
                </a:solidFill>
              </a:rPr>
              <a:t>Speak to </a:t>
            </a:r>
            <a:br>
              <a:rPr lang="en-US" b="1" dirty="0">
                <a:solidFill>
                  <a:srgbClr val="007791"/>
                </a:solidFill>
              </a:rPr>
            </a:br>
            <a:r>
              <a:rPr lang="en-US" b="1" dirty="0">
                <a:solidFill>
                  <a:srgbClr val="007791"/>
                </a:solidFill>
              </a:rPr>
              <a:t>a licensed Medicare Expert. </a:t>
            </a:r>
            <a:endParaRPr lang="en-US" dirty="0">
              <a:solidFill>
                <a:srgbClr val="007791"/>
              </a:solidFill>
            </a:endParaRPr>
          </a:p>
        </p:txBody>
      </p:sp>
      <p:sp>
        <p:nvSpPr>
          <p:cNvPr id="9" name="TextBox 8">
            <a:extLst>
              <a:ext uri="{FF2B5EF4-FFF2-40B4-BE49-F238E27FC236}">
                <a16:creationId xmlns:a16="http://schemas.microsoft.com/office/drawing/2014/main" id="{0A8CA4C3-2400-804F-870F-1BDD8518DA78}"/>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5" name="Content Placeholder 5">
            <a:extLst>
              <a:ext uri="{FF2B5EF4-FFF2-40B4-BE49-F238E27FC236}">
                <a16:creationId xmlns:a16="http://schemas.microsoft.com/office/drawing/2014/main" id="{035D7D87-E0D5-44B7-8595-91BCE11D6832}"/>
              </a:ext>
            </a:extLst>
          </p:cNvPr>
          <p:cNvSpPr txBox="1">
            <a:spLocks/>
          </p:cNvSpPr>
          <p:nvPr/>
        </p:nvSpPr>
        <p:spPr>
          <a:xfrm>
            <a:off x="366860" y="4007866"/>
            <a:ext cx="10515600" cy="2456217"/>
          </a:xfrm>
          <a:prstGeom prst="rect">
            <a:avLst/>
          </a:prstGeom>
        </p:spPr>
        <p:txBody>
          <a:bodyPr>
            <a:normAutofit/>
          </a:bodyPr>
          <a:lstStyle>
            <a:lvl1pPr marL="228600" indent="-228600" algn="l" defTabSz="914400" rtl="0" eaLnBrk="1" latinLnBrk="0" hangingPunct="1">
              <a:lnSpc>
                <a:spcPct val="90000"/>
              </a:lnSpc>
              <a:spcBef>
                <a:spcPts val="1000"/>
              </a:spcBef>
              <a:buFont typeface="Wingdings" charset="2"/>
              <a:buChar char="§"/>
              <a:defRPr sz="2400" kern="1200">
                <a:solidFill>
                  <a:schemeClr val="tx1">
                    <a:lumMod val="65000"/>
                    <a:lumOff val="3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Wingdings" charset="2"/>
              <a:buChar char="§"/>
              <a:defRPr sz="2000" kern="1200">
                <a:solidFill>
                  <a:schemeClr val="tx1">
                    <a:lumMod val="65000"/>
                    <a:lumOff val="35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Wingdings" charset="2"/>
              <a:buChar char="§"/>
              <a:defRPr sz="1800" kern="1200">
                <a:solidFill>
                  <a:schemeClr val="tx1">
                    <a:lumMod val="65000"/>
                    <a:lumOff val="35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7138877C-5CCE-644F-9A6E-AA3E44AA1C3E}"/>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14" name="Rectangle 13">
            <a:extLst>
              <a:ext uri="{FF2B5EF4-FFF2-40B4-BE49-F238E27FC236}">
                <a16:creationId xmlns:a16="http://schemas.microsoft.com/office/drawing/2014/main" id="{B48187E1-231E-E341-AF48-FB890B4CAAF5}"/>
              </a:ext>
            </a:extLst>
          </p:cNvPr>
          <p:cNvSpPr/>
          <p:nvPr/>
        </p:nvSpPr>
        <p:spPr>
          <a:xfrm rot="5400000">
            <a:off x="68206" y="1924698"/>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663D267-A196-E643-AE34-89BB5519DC0B}"/>
              </a:ext>
            </a:extLst>
          </p:cNvPr>
          <p:cNvSpPr/>
          <p:nvPr/>
        </p:nvSpPr>
        <p:spPr>
          <a:xfrm>
            <a:off x="563879" y="3899316"/>
            <a:ext cx="5248391" cy="2079865"/>
          </a:xfrm>
          <a:prstGeom prst="rect">
            <a:avLst/>
          </a:prstGeom>
        </p:spPr>
        <p:txBody>
          <a:bodyPr wrap="square">
            <a:spAutoFit/>
          </a:bodyPr>
          <a:lstStyle/>
          <a:p>
            <a:r>
              <a:rPr lang="en-US" sz="2200" dirty="0">
                <a:solidFill>
                  <a:srgbClr val="007791"/>
                </a:solidFill>
                <a:latin typeface="Century Gothic" panose="020B0502020202020204" pitchFamily="34" charset="0"/>
              </a:rPr>
              <a:t>Angie Wilson</a:t>
            </a:r>
          </a:p>
          <a:p>
            <a:endParaRPr lang="en-US" sz="1500" dirty="0">
              <a:solidFill>
                <a:srgbClr val="003C4B"/>
              </a:solidFill>
              <a:latin typeface="Century Gothic" panose="020B0502020202020204" pitchFamily="34" charset="0"/>
            </a:endParaRPr>
          </a:p>
          <a:p>
            <a:r>
              <a:rPr lang="en-US" sz="1600" b="1" dirty="0">
                <a:solidFill>
                  <a:srgbClr val="003C4B"/>
                </a:solidFill>
                <a:latin typeface="Century Gothic" panose="020B0502020202020204" pitchFamily="34" charset="0"/>
              </a:rPr>
              <a:t>Account Manager, Consumer and Senior Markets</a:t>
            </a:r>
            <a:br>
              <a:rPr lang="en-US" sz="1600" b="1" dirty="0">
                <a:solidFill>
                  <a:srgbClr val="003C4B"/>
                </a:solidFill>
                <a:latin typeface="Century Gothic" panose="020B0502020202020204" pitchFamily="34" charset="0"/>
              </a:rPr>
            </a:br>
            <a:r>
              <a:rPr lang="en-US" sz="1600" b="1" dirty="0">
                <a:solidFill>
                  <a:srgbClr val="003C4B"/>
                </a:solidFill>
                <a:latin typeface="Century Gothic" panose="020B0502020202020204" pitchFamily="34" charset="0"/>
                <a:hlinkClick r:id="rId4" tooltip="mailto:colinscheifler@savoyassociates.com?subject=Act%20Now!%20Horizon%20Individual%20Dental%20Commissions%20Increasing%20to%20%2440%20for%20January%20Only!">
                  <a:extLst>
                    <a:ext uri="{A12FA001-AC4F-418D-AE19-62706E023703}">
                      <ahyp:hlinkClr xmlns:ahyp="http://schemas.microsoft.com/office/drawing/2018/hyperlinkcolor" val="tx"/>
                    </a:ext>
                  </a:extLst>
                </a:hlinkClick>
              </a:rPr>
              <a:t>angiewilson@savoyassociates.com</a:t>
            </a:r>
            <a:endParaRPr lang="en-US" sz="1600" b="1" dirty="0">
              <a:solidFill>
                <a:srgbClr val="003C4B"/>
              </a:solidFill>
              <a:latin typeface="Century Gothic" panose="020B0502020202020204" pitchFamily="34" charset="0"/>
            </a:endParaRPr>
          </a:p>
          <a:p>
            <a:pPr>
              <a:lnSpc>
                <a:spcPct val="130000"/>
              </a:lnSpc>
            </a:pPr>
            <a:r>
              <a:rPr lang="en-US" sz="1600" dirty="0">
                <a:solidFill>
                  <a:srgbClr val="003C4B"/>
                </a:solidFill>
                <a:latin typeface="Century Gothic" panose="020B0502020202020204" pitchFamily="34" charset="0"/>
              </a:rPr>
              <a:t>609.361.4028 </a:t>
            </a:r>
          </a:p>
          <a:p>
            <a:pPr>
              <a:lnSpc>
                <a:spcPct val="130000"/>
              </a:lnSpc>
            </a:pPr>
            <a:r>
              <a:rPr lang="en-US" sz="1600" dirty="0">
                <a:solidFill>
                  <a:srgbClr val="003C4B"/>
                </a:solidFill>
                <a:latin typeface="Century Gothic" panose="020B0502020202020204" pitchFamily="34" charset="0"/>
              </a:rPr>
              <a:t>Mon – Fri: 9AM – 5PM</a:t>
            </a:r>
            <a:br>
              <a:rPr lang="en-US" sz="1600" dirty="0">
                <a:solidFill>
                  <a:srgbClr val="003C4B"/>
                </a:solidFill>
                <a:latin typeface="Century Gothic" panose="020B0502020202020204" pitchFamily="34" charset="0"/>
              </a:rPr>
            </a:br>
            <a:endParaRPr lang="en-US" sz="1600" dirty="0">
              <a:solidFill>
                <a:srgbClr val="003C4B"/>
              </a:solidFill>
              <a:latin typeface="Century Gothic" panose="020B0502020202020204" pitchFamily="34" charset="0"/>
            </a:endParaRPr>
          </a:p>
        </p:txBody>
      </p:sp>
      <p:pic>
        <p:nvPicPr>
          <p:cNvPr id="10" name="Picture 9" descr="A person smiling for the camera&#10;&#10;Description automatically generated with medium confidence">
            <a:extLst>
              <a:ext uri="{FF2B5EF4-FFF2-40B4-BE49-F238E27FC236}">
                <a16:creationId xmlns:a16="http://schemas.microsoft.com/office/drawing/2014/main" id="{FD4DE0DF-A913-3546-97F5-E654EA9E5E51}"/>
              </a:ext>
            </a:extLst>
          </p:cNvPr>
          <p:cNvPicPr>
            <a:picLocks noChangeAspect="1"/>
          </p:cNvPicPr>
          <p:nvPr/>
        </p:nvPicPr>
        <p:blipFill rotWithShape="1">
          <a:blip r:embed="rId5"/>
          <a:srcRect l="-962" r="6731"/>
          <a:stretch/>
        </p:blipFill>
        <p:spPr>
          <a:xfrm>
            <a:off x="6328952" y="0"/>
            <a:ext cx="4480560" cy="5521846"/>
          </a:xfrm>
          <a:prstGeom prst="rect">
            <a:avLst/>
          </a:prstGeom>
        </p:spPr>
      </p:pic>
    </p:spTree>
    <p:extLst>
      <p:ext uri="{BB962C8B-B14F-4D97-AF65-F5344CB8AC3E}">
        <p14:creationId xmlns:p14="http://schemas.microsoft.com/office/powerpoint/2010/main" val="190147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F0CF6-7EE6-CC4C-83AB-2EBC8C4E20FB}"/>
              </a:ext>
            </a:extLst>
          </p:cNvPr>
          <p:cNvSpPr/>
          <p:nvPr/>
        </p:nvSpPr>
        <p:spPr>
          <a:xfrm>
            <a:off x="-1627" y="549252"/>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F5A2A55-83B3-894D-BAB6-A6511D3691D5}"/>
              </a:ext>
            </a:extLst>
          </p:cNvPr>
          <p:cNvPicPr>
            <a:picLocks noChangeAspect="1"/>
          </p:cNvPicPr>
          <p:nvPr/>
        </p:nvPicPr>
        <p:blipFill rotWithShape="1">
          <a:blip r:embed="rId3"/>
          <a:srcRect b="7998"/>
          <a:stretch/>
        </p:blipFill>
        <p:spPr>
          <a:xfrm>
            <a:off x="1856553" y="548640"/>
            <a:ext cx="10335447" cy="6309360"/>
          </a:xfrm>
          <a:prstGeom prst="rect">
            <a:avLst/>
          </a:prstGeom>
        </p:spPr>
      </p:pic>
      <p:pic>
        <p:nvPicPr>
          <p:cNvPr id="8" name="Picture 7">
            <a:extLst>
              <a:ext uri="{FF2B5EF4-FFF2-40B4-BE49-F238E27FC236}">
                <a16:creationId xmlns:a16="http://schemas.microsoft.com/office/drawing/2014/main" id="{F84E9C82-8B41-5E41-83FD-31C33C3B9B23}"/>
              </a:ext>
            </a:extLst>
          </p:cNvPr>
          <p:cNvPicPr>
            <a:picLocks noChangeAspect="1"/>
          </p:cNvPicPr>
          <p:nvPr/>
        </p:nvPicPr>
        <p:blipFill>
          <a:blip r:embed="rId4"/>
          <a:srcRect/>
          <a:stretch/>
        </p:blipFill>
        <p:spPr>
          <a:xfrm>
            <a:off x="2181085" y="804820"/>
            <a:ext cx="2594936" cy="580105"/>
          </a:xfrm>
          <a:prstGeom prst="rect">
            <a:avLst/>
          </a:prstGeom>
          <a:effectLst>
            <a:outerShdw blurRad="698500" dist="50800" dir="5400000" algn="ctr" rotWithShape="0">
              <a:srgbClr val="000000">
                <a:alpha val="74000"/>
              </a:srgbClr>
            </a:outerShdw>
          </a:effectLst>
        </p:spPr>
      </p:pic>
      <p:sp>
        <p:nvSpPr>
          <p:cNvPr id="2" name="Title 1"/>
          <p:cNvSpPr txBox="1">
            <a:spLocks/>
          </p:cNvSpPr>
          <p:nvPr/>
        </p:nvSpPr>
        <p:spPr>
          <a:xfrm>
            <a:off x="2351315" y="4713811"/>
            <a:ext cx="11247120" cy="3112720"/>
          </a:xfrm>
          <a:prstGeom prst="rect">
            <a:avLst/>
          </a:prstGeom>
          <a:noFill/>
          <a:effectLst>
            <a:outerShdw sx="1000" sy="1000" algn="tl" rotWithShape="0">
              <a:prstClr val="black"/>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Century Gothic" charset="0"/>
                <a:ea typeface="Century Gothic" charset="0"/>
                <a:cs typeface="Century Gothic" charset="0"/>
              </a:defRPr>
            </a:lvl1pPr>
          </a:lstStyle>
          <a:p>
            <a:r>
              <a:rPr lang="en-US" sz="14000" dirty="0">
                <a:solidFill>
                  <a:schemeClr val="bg1"/>
                </a:solidFill>
                <a:latin typeface="Century Gothic" panose="020B0502020202020204" pitchFamily="34" charset="0"/>
              </a:rPr>
              <a:t>THANK YOU</a:t>
            </a:r>
          </a:p>
        </p:txBody>
      </p:sp>
      <p:sp>
        <p:nvSpPr>
          <p:cNvPr id="7" name="Rectangle 6">
            <a:extLst>
              <a:ext uri="{FF2B5EF4-FFF2-40B4-BE49-F238E27FC236}">
                <a16:creationId xmlns:a16="http://schemas.microsoft.com/office/drawing/2014/main" id="{C3DE13FD-D4C4-4F87-AABE-8038417624C7}"/>
              </a:ext>
            </a:extLst>
          </p:cNvPr>
          <p:cNvSpPr/>
          <p:nvPr/>
        </p:nvSpPr>
        <p:spPr>
          <a:xfrm>
            <a:off x="26126" y="6642518"/>
            <a:ext cx="1242837" cy="215444"/>
          </a:xfrm>
          <a:prstGeom prst="rect">
            <a:avLst/>
          </a:prstGeom>
        </p:spPr>
        <p:txBody>
          <a:bodyPr wrap="square">
            <a:spAutoFit/>
          </a:bodyPr>
          <a:lstStyle/>
          <a:p>
            <a:r>
              <a:rPr lang="en-US" sz="800" b="1">
                <a:solidFill>
                  <a:srgbClr val="007791"/>
                </a:solidFill>
                <a:latin typeface="Century Gothic" panose="020B0502020202020204" pitchFamily="34" charset="0"/>
              </a:rPr>
              <a:t>11.22.2021</a:t>
            </a:r>
            <a:endParaRPr lang="en-US" sz="1600" dirty="0">
              <a:solidFill>
                <a:srgbClr val="003C4B"/>
              </a:solidFill>
              <a:latin typeface="Century Gothic" panose="020B0502020202020204" pitchFamily="34" charset="0"/>
            </a:endParaRPr>
          </a:p>
        </p:txBody>
      </p:sp>
    </p:spTree>
    <p:extLst>
      <p:ext uri="{BB962C8B-B14F-4D97-AF65-F5344CB8AC3E}">
        <p14:creationId xmlns:p14="http://schemas.microsoft.com/office/powerpoint/2010/main" val="60952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3D24EF-E966-DA48-BFBC-67FD66932F3B}"/>
              </a:ext>
            </a:extLst>
          </p:cNvPr>
          <p:cNvSpPr/>
          <p:nvPr/>
        </p:nvSpPr>
        <p:spPr>
          <a:xfrm>
            <a:off x="6093326" y="536189"/>
            <a:ext cx="6098673"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9E398E-BF96-4B5C-8127-5FCBA7FF7C57}"/>
              </a:ext>
            </a:extLst>
          </p:cNvPr>
          <p:cNvSpPr>
            <a:spLocks noGrp="1"/>
          </p:cNvSpPr>
          <p:nvPr>
            <p:ph type="title"/>
          </p:nvPr>
        </p:nvSpPr>
        <p:spPr>
          <a:xfrm>
            <a:off x="934954" y="1064912"/>
            <a:ext cx="4989399" cy="1503410"/>
          </a:xfrm>
        </p:spPr>
        <p:txBody>
          <a:bodyPr>
            <a:normAutofit/>
          </a:bodyPr>
          <a:lstStyle/>
          <a:p>
            <a:r>
              <a:rPr lang="en-US" sz="4400" b="1" dirty="0">
                <a:solidFill>
                  <a:srgbClr val="007791"/>
                </a:solidFill>
                <a:latin typeface="Century Gothic" panose="020B0502020202020204" pitchFamily="34" charset="0"/>
              </a:rPr>
              <a:t>What does Medicare cover?</a:t>
            </a:r>
          </a:p>
        </p:txBody>
      </p:sp>
      <p:sp>
        <p:nvSpPr>
          <p:cNvPr id="3" name="Content Placeholder 2">
            <a:extLst>
              <a:ext uri="{FF2B5EF4-FFF2-40B4-BE49-F238E27FC236}">
                <a16:creationId xmlns:a16="http://schemas.microsoft.com/office/drawing/2014/main" id="{F3AE6A63-162B-4CC6-9506-F328A3C3E91F}"/>
              </a:ext>
            </a:extLst>
          </p:cNvPr>
          <p:cNvSpPr>
            <a:spLocks noGrp="1"/>
          </p:cNvSpPr>
          <p:nvPr>
            <p:ph idx="4294967295"/>
          </p:nvPr>
        </p:nvSpPr>
        <p:spPr>
          <a:xfrm>
            <a:off x="7359510" y="3555400"/>
            <a:ext cx="4498999" cy="2087754"/>
          </a:xfrm>
        </p:spPr>
        <p:txBody>
          <a:bodyPr>
            <a:normAutofit/>
          </a:bodyPr>
          <a:lstStyle/>
          <a:p>
            <a:pPr marL="0" indent="0">
              <a:lnSpc>
                <a:spcPct val="130000"/>
              </a:lnSpc>
              <a:buNone/>
            </a:pPr>
            <a:r>
              <a:rPr lang="en-US" sz="1400" dirty="0">
                <a:solidFill>
                  <a:schemeClr val="tx1">
                    <a:lumMod val="75000"/>
                    <a:lumOff val="25000"/>
                  </a:schemeClr>
                </a:solidFill>
                <a:effectLst/>
                <a:latin typeface="Century Gothic" panose="020B0502020202020204" pitchFamily="34" charset="0"/>
                <a:ea typeface="Times New Roman" panose="02020603050405020304" pitchFamily="18" charset="0"/>
              </a:rPr>
              <a:t>Medicare Part B is medical insurance. It may cover a wide range of items and services.</a:t>
            </a:r>
          </a:p>
          <a:p>
            <a:pPr marL="192024" indent="-192024">
              <a:lnSpc>
                <a:spcPct val="130000"/>
              </a:lnSpc>
              <a:buFont typeface="Arial" panose="020B0604020202020204" pitchFamily="34" charset="0"/>
              <a:buChar char="•"/>
            </a:pPr>
            <a:r>
              <a:rPr lang="en-US" sz="14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Part B deductible and/or coinsurance or copayments may apply.</a:t>
            </a:r>
            <a:endParaRPr lang="en-US" sz="1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1400" dirty="0">
              <a:solidFill>
                <a:schemeClr val="tx1">
                  <a:lumMod val="75000"/>
                  <a:lumOff val="25000"/>
                </a:schemeClr>
              </a:solidFill>
            </a:endParaRPr>
          </a:p>
        </p:txBody>
      </p:sp>
      <p:sp>
        <p:nvSpPr>
          <p:cNvPr id="6" name="TextBox 5">
            <a:extLst>
              <a:ext uri="{FF2B5EF4-FFF2-40B4-BE49-F238E27FC236}">
                <a16:creationId xmlns:a16="http://schemas.microsoft.com/office/drawing/2014/main" id="{86CAA709-1591-994A-A128-723EF2399551}"/>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7" name="Rectangle 6">
            <a:extLst>
              <a:ext uri="{FF2B5EF4-FFF2-40B4-BE49-F238E27FC236}">
                <a16:creationId xmlns:a16="http://schemas.microsoft.com/office/drawing/2014/main" id="{B6D96FB2-F5A3-464E-A61A-E0077CBA8280}"/>
              </a:ext>
            </a:extLst>
          </p:cNvPr>
          <p:cNvSpPr/>
          <p:nvPr/>
        </p:nvSpPr>
        <p:spPr>
          <a:xfrm>
            <a:off x="1547677" y="3564350"/>
            <a:ext cx="4250958" cy="647934"/>
          </a:xfrm>
          <a:prstGeom prst="rect">
            <a:avLst/>
          </a:prstGeom>
        </p:spPr>
        <p:txBody>
          <a:bodyPr wrap="square">
            <a:spAutoFit/>
          </a:bodyPr>
          <a:lstStyle/>
          <a:p>
            <a:pPr>
              <a:lnSpc>
                <a:spcPct val="130000"/>
              </a:lnSpc>
              <a:spcAft>
                <a:spcPts val="200"/>
              </a:spcAft>
            </a:pPr>
            <a:r>
              <a:rPr lang="en-US"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Medicare Part A is hospital insurance. </a:t>
            </a:r>
          </a:p>
          <a:p>
            <a:pPr>
              <a:lnSpc>
                <a:spcPct val="130000"/>
              </a:lnSpc>
              <a:spcAft>
                <a:spcPts val="200"/>
              </a:spcAft>
            </a:pPr>
            <a:r>
              <a:rPr lang="en-US"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Even when Medicare Part A covers your care:</a:t>
            </a:r>
          </a:p>
        </p:txBody>
      </p:sp>
      <p:pic>
        <p:nvPicPr>
          <p:cNvPr id="9" name="Picture 8">
            <a:extLst>
              <a:ext uri="{FF2B5EF4-FFF2-40B4-BE49-F238E27FC236}">
                <a16:creationId xmlns:a16="http://schemas.microsoft.com/office/drawing/2014/main" id="{97CC00BC-3FA7-4741-B273-47FC10C6AD75}"/>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10" name="Rectangle 9">
            <a:extLst>
              <a:ext uri="{FF2B5EF4-FFF2-40B4-BE49-F238E27FC236}">
                <a16:creationId xmlns:a16="http://schemas.microsoft.com/office/drawing/2014/main" id="{58F7C774-1024-0E4C-A27C-A2EE7404383B}"/>
              </a:ext>
            </a:extLst>
          </p:cNvPr>
          <p:cNvSpPr/>
          <p:nvPr/>
        </p:nvSpPr>
        <p:spPr>
          <a:xfrm rot="5400000">
            <a:off x="68206" y="1924698"/>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44C7E8A-108A-A649-A514-782C1974C259}"/>
              </a:ext>
            </a:extLst>
          </p:cNvPr>
          <p:cNvSpPr/>
          <p:nvPr/>
        </p:nvSpPr>
        <p:spPr>
          <a:xfrm>
            <a:off x="598163" y="3564350"/>
            <a:ext cx="865943" cy="369332"/>
          </a:xfrm>
          <a:prstGeom prst="rect">
            <a:avLst/>
          </a:prstGeom>
        </p:spPr>
        <p:txBody>
          <a:bodyPr wrap="none">
            <a:spAutoFit/>
          </a:bodyPr>
          <a:lstStyle/>
          <a:p>
            <a:r>
              <a:rPr lang="en-US" b="1" spc="300" dirty="0">
                <a:solidFill>
                  <a:srgbClr val="003C4B"/>
                </a:solidFill>
                <a:latin typeface="Century Gothic" panose="020B0502020202020204" pitchFamily="34" charset="0"/>
              </a:rPr>
              <a:t>Part </a:t>
            </a:r>
          </a:p>
        </p:txBody>
      </p:sp>
      <p:sp>
        <p:nvSpPr>
          <p:cNvPr id="5" name="TextBox 4">
            <a:extLst>
              <a:ext uri="{FF2B5EF4-FFF2-40B4-BE49-F238E27FC236}">
                <a16:creationId xmlns:a16="http://schemas.microsoft.com/office/drawing/2014/main" id="{A72866E8-57FE-454C-8C89-95A1E2461BE3}"/>
              </a:ext>
            </a:extLst>
          </p:cNvPr>
          <p:cNvSpPr txBox="1"/>
          <p:nvPr/>
        </p:nvSpPr>
        <p:spPr>
          <a:xfrm>
            <a:off x="575861" y="3685406"/>
            <a:ext cx="782587" cy="1061829"/>
          </a:xfrm>
          <a:prstGeom prst="rect">
            <a:avLst/>
          </a:prstGeom>
          <a:noFill/>
        </p:spPr>
        <p:txBody>
          <a:bodyPr wrap="none" rtlCol="0">
            <a:spAutoFit/>
          </a:bodyPr>
          <a:lstStyle/>
          <a:p>
            <a:r>
              <a:rPr lang="en-US" sz="6300" b="1" dirty="0">
                <a:solidFill>
                  <a:srgbClr val="007791"/>
                </a:solidFill>
                <a:latin typeface="Century Gothic" panose="020B0502020202020204" pitchFamily="34" charset="0"/>
              </a:rPr>
              <a:t>A</a:t>
            </a:r>
          </a:p>
        </p:txBody>
      </p:sp>
      <p:sp>
        <p:nvSpPr>
          <p:cNvPr id="11" name="Rectangle 10">
            <a:extLst>
              <a:ext uri="{FF2B5EF4-FFF2-40B4-BE49-F238E27FC236}">
                <a16:creationId xmlns:a16="http://schemas.microsoft.com/office/drawing/2014/main" id="{F4E4B848-1FAC-5B42-A046-431F1DC2D2DD}"/>
              </a:ext>
            </a:extLst>
          </p:cNvPr>
          <p:cNvSpPr/>
          <p:nvPr/>
        </p:nvSpPr>
        <p:spPr>
          <a:xfrm>
            <a:off x="6363346" y="3575502"/>
            <a:ext cx="865943" cy="369332"/>
          </a:xfrm>
          <a:prstGeom prst="rect">
            <a:avLst/>
          </a:prstGeom>
        </p:spPr>
        <p:txBody>
          <a:bodyPr wrap="none">
            <a:spAutoFit/>
          </a:bodyPr>
          <a:lstStyle/>
          <a:p>
            <a:r>
              <a:rPr lang="en-US" b="1" spc="300" dirty="0">
                <a:solidFill>
                  <a:srgbClr val="003C4B"/>
                </a:solidFill>
                <a:latin typeface="Century Gothic" panose="020B0502020202020204" pitchFamily="34" charset="0"/>
              </a:rPr>
              <a:t>Part </a:t>
            </a:r>
          </a:p>
        </p:txBody>
      </p:sp>
      <p:sp>
        <p:nvSpPr>
          <p:cNvPr id="12" name="TextBox 11">
            <a:extLst>
              <a:ext uri="{FF2B5EF4-FFF2-40B4-BE49-F238E27FC236}">
                <a16:creationId xmlns:a16="http://schemas.microsoft.com/office/drawing/2014/main" id="{6AAF2D20-B993-5341-827D-8906DA5FD0B7}"/>
              </a:ext>
            </a:extLst>
          </p:cNvPr>
          <p:cNvSpPr txBox="1"/>
          <p:nvPr/>
        </p:nvSpPr>
        <p:spPr>
          <a:xfrm>
            <a:off x="6407950" y="3696558"/>
            <a:ext cx="865943" cy="1061829"/>
          </a:xfrm>
          <a:prstGeom prst="rect">
            <a:avLst/>
          </a:prstGeom>
          <a:noFill/>
        </p:spPr>
        <p:txBody>
          <a:bodyPr wrap="square" rtlCol="0">
            <a:spAutoFit/>
          </a:bodyPr>
          <a:lstStyle/>
          <a:p>
            <a:r>
              <a:rPr lang="en-US" sz="6300" b="1" dirty="0">
                <a:solidFill>
                  <a:srgbClr val="007791"/>
                </a:solidFill>
                <a:latin typeface="Century Gothic" panose="020B0502020202020204" pitchFamily="34" charset="0"/>
              </a:rPr>
              <a:t>B</a:t>
            </a:r>
          </a:p>
        </p:txBody>
      </p:sp>
      <p:sp>
        <p:nvSpPr>
          <p:cNvPr id="13" name="Rectangle 12">
            <a:extLst>
              <a:ext uri="{FF2B5EF4-FFF2-40B4-BE49-F238E27FC236}">
                <a16:creationId xmlns:a16="http://schemas.microsoft.com/office/drawing/2014/main" id="{1F78C187-A088-024D-B6FC-164F36A1F2CF}"/>
              </a:ext>
            </a:extLst>
          </p:cNvPr>
          <p:cNvSpPr/>
          <p:nvPr/>
        </p:nvSpPr>
        <p:spPr>
          <a:xfrm>
            <a:off x="1561325" y="4263754"/>
            <a:ext cx="4183979" cy="1706173"/>
          </a:xfrm>
          <a:prstGeom prst="rect">
            <a:avLst/>
          </a:prstGeom>
        </p:spPr>
        <p:txBody>
          <a:bodyPr wrap="square">
            <a:spAutoFit/>
          </a:bodyPr>
          <a:lstStyle/>
          <a:p>
            <a:pPr marL="192024" lvl="1" indent="-194310">
              <a:lnSpc>
                <a:spcPct val="130000"/>
              </a:lnSpc>
              <a:spcAft>
                <a:spcPts val="1875"/>
              </a:spcAft>
              <a:buFont typeface="Arial" panose="020B0604020202020204" pitchFamily="34" charset="0"/>
              <a:buChar char="•"/>
            </a:pPr>
            <a:r>
              <a:rPr lang="en-US"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You may have to pay a deductible amount and/or coinsurance or copayment. </a:t>
            </a:r>
          </a:p>
          <a:p>
            <a:pPr marL="192024" lvl="1" indent="-194310">
              <a:lnSpc>
                <a:spcPct val="130000"/>
              </a:lnSpc>
              <a:spcAft>
                <a:spcPts val="1875"/>
              </a:spcAft>
              <a:buFont typeface="Arial" panose="020B0604020202020204" pitchFamily="34" charset="0"/>
              <a:buChar char="•"/>
            </a:pPr>
            <a:r>
              <a:rPr lang="en-US"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There may be some services you get in a hospital or other setting that Medicare doesn’t cover.</a:t>
            </a:r>
            <a:endParaRPr lang="en-US" sz="1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939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78B230E-9A63-9C4B-AD14-C5781CA55315}"/>
              </a:ext>
            </a:extLst>
          </p:cNvPr>
          <p:cNvGraphicFramePr>
            <a:graphicFrameLocks noGrp="1"/>
          </p:cNvGraphicFramePr>
          <p:nvPr>
            <p:extLst>
              <p:ext uri="{D42A27DB-BD31-4B8C-83A1-F6EECF244321}">
                <p14:modId xmlns:p14="http://schemas.microsoft.com/office/powerpoint/2010/main" val="2789104396"/>
              </p:ext>
            </p:extLst>
          </p:nvPr>
        </p:nvGraphicFramePr>
        <p:xfrm>
          <a:off x="5528253" y="1411222"/>
          <a:ext cx="6192650" cy="5232138"/>
        </p:xfrm>
        <a:graphic>
          <a:graphicData uri="http://schemas.openxmlformats.org/drawingml/2006/table">
            <a:tbl>
              <a:tblPr firstRow="1" bandRow="1">
                <a:tableStyleId>{5C22544A-7EE6-4342-B048-85BDC9FD1C3A}</a:tableStyleId>
              </a:tblPr>
              <a:tblGrid>
                <a:gridCol w="6192650">
                  <a:extLst>
                    <a:ext uri="{9D8B030D-6E8A-4147-A177-3AD203B41FA5}">
                      <a16:colId xmlns:a16="http://schemas.microsoft.com/office/drawing/2014/main" val="482887554"/>
                    </a:ext>
                  </a:extLst>
                </a:gridCol>
              </a:tblGrid>
              <a:tr h="514596">
                <a:tc>
                  <a:txBody>
                    <a:bodyPr/>
                    <a:lstStyle/>
                    <a:p>
                      <a:r>
                        <a:rPr lang="en-US" sz="1500" dirty="0">
                          <a:solidFill>
                            <a:schemeClr val="bg1"/>
                          </a:solidFill>
                          <a:latin typeface="Century Gothic" charset="0"/>
                          <a:ea typeface="Century Gothic" charset="0"/>
                          <a:cs typeface="Century Gothic" charset="0"/>
                        </a:rPr>
                        <a:t>  Part B</a:t>
                      </a:r>
                    </a:p>
                  </a:txBody>
                  <a:tcPr anchor="ctr">
                    <a:solidFill>
                      <a:srgbClr val="003C4B"/>
                    </a:solidFill>
                  </a:tcPr>
                </a:tc>
                <a:extLst>
                  <a:ext uri="{0D108BD9-81ED-4DB2-BD59-A6C34878D82A}">
                    <a16:rowId xmlns:a16="http://schemas.microsoft.com/office/drawing/2014/main" val="1402384436"/>
                  </a:ext>
                </a:extLst>
              </a:tr>
              <a:tr h="426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lumMod val="75000"/>
                              <a:lumOff val="25000"/>
                            </a:schemeClr>
                          </a:solidFill>
                          <a:latin typeface="Century Gothic" panose="020B0502020202020204" pitchFamily="34" charset="0"/>
                        </a:rPr>
                        <a:t>  </a:t>
                      </a:r>
                      <a:r>
                        <a:rPr lang="en-US" sz="1450" b="1" dirty="0">
                          <a:solidFill>
                            <a:schemeClr val="tx1">
                              <a:lumMod val="75000"/>
                              <a:lumOff val="25000"/>
                            </a:schemeClr>
                          </a:solidFill>
                          <a:latin typeface="Century Gothic" panose="020B0502020202020204" pitchFamily="34" charset="0"/>
                        </a:rPr>
                        <a:t>Doctor’s office visit and outpatient service insurance helps cover:</a:t>
                      </a:r>
                    </a:p>
                  </a:txBody>
                  <a:tcPr anchor="ctr">
                    <a:solidFill>
                      <a:schemeClr val="bg1"/>
                    </a:solidFill>
                  </a:tcPr>
                </a:tc>
                <a:extLst>
                  <a:ext uri="{0D108BD9-81ED-4DB2-BD59-A6C34878D82A}">
                    <a16:rowId xmlns:a16="http://schemas.microsoft.com/office/drawing/2014/main" val="1266645991"/>
                  </a:ext>
                </a:extLst>
              </a:tr>
              <a:tr h="431074">
                <a:tc>
                  <a:txBody>
                    <a:bodyPr/>
                    <a:lstStyle/>
                    <a:p>
                      <a:pPr marL="0" indent="0">
                        <a:buNone/>
                      </a:pPr>
                      <a:r>
                        <a:rPr lang="en-US" sz="1600" b="1" dirty="0">
                          <a:solidFill>
                            <a:schemeClr val="tx1">
                              <a:lumMod val="65000"/>
                              <a:lumOff val="35000"/>
                            </a:schemeClr>
                          </a:solidFill>
                          <a:latin typeface="Century Gothic" panose="020B0502020202020204" pitchFamily="34" charset="0"/>
                          <a:ea typeface="Century Gothic" charset="0"/>
                          <a:cs typeface="Century Gothic" charset="0"/>
                        </a:rPr>
                        <a:t>  </a:t>
                      </a:r>
                      <a:r>
                        <a:rPr lang="en-US" sz="1400" dirty="0">
                          <a:solidFill>
                            <a:schemeClr val="tx1">
                              <a:lumMod val="75000"/>
                              <a:lumOff val="25000"/>
                            </a:schemeClr>
                          </a:solidFill>
                          <a:latin typeface="Century Gothic" panose="020B0502020202020204" pitchFamily="34" charset="0"/>
                        </a:rPr>
                        <a:t>Outpatient hospital services (minor surgeries)</a:t>
                      </a:r>
                    </a:p>
                  </a:txBody>
                  <a:tcPr anchor="ctr">
                    <a:solidFill>
                      <a:srgbClr val="E1E8EA"/>
                    </a:solidFill>
                  </a:tcPr>
                </a:tc>
                <a:extLst>
                  <a:ext uri="{0D108BD9-81ED-4DB2-BD59-A6C34878D82A}">
                    <a16:rowId xmlns:a16="http://schemas.microsoft.com/office/drawing/2014/main" val="3918170044"/>
                  </a:ext>
                </a:extLst>
              </a:tr>
              <a:tr h="41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Physician services</a:t>
                      </a:r>
                    </a:p>
                  </a:txBody>
                  <a:tcPr anchor="ctr">
                    <a:solidFill>
                      <a:schemeClr val="bg1"/>
                    </a:solidFill>
                  </a:tcPr>
                </a:tc>
                <a:extLst>
                  <a:ext uri="{0D108BD9-81ED-4DB2-BD59-A6C34878D82A}">
                    <a16:rowId xmlns:a16="http://schemas.microsoft.com/office/drawing/2014/main" val="1362197997"/>
                  </a:ext>
                </a:extLst>
              </a:tr>
              <a:tr h="444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Some preventive care (i.e., flu and pneumonia shots)</a:t>
                      </a:r>
                    </a:p>
                  </a:txBody>
                  <a:tcPr anchor="ctr">
                    <a:solidFill>
                      <a:srgbClr val="E1E8EA"/>
                    </a:solidFill>
                  </a:tcPr>
                </a:tc>
                <a:extLst>
                  <a:ext uri="{0D108BD9-81ED-4DB2-BD59-A6C34878D82A}">
                    <a16:rowId xmlns:a16="http://schemas.microsoft.com/office/drawing/2014/main" val="30024538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Laboratory services</a:t>
                      </a:r>
                    </a:p>
                  </a:txBody>
                  <a:tcPr anchor="ctr">
                    <a:solidFill>
                      <a:schemeClr val="bg1"/>
                    </a:solidFill>
                  </a:tcPr>
                </a:tc>
                <a:extLst>
                  <a:ext uri="{0D108BD9-81ED-4DB2-BD59-A6C34878D82A}">
                    <a16:rowId xmlns:a16="http://schemas.microsoft.com/office/drawing/2014/main" val="340642651"/>
                  </a:ext>
                </a:extLst>
              </a:tr>
              <a:tr h="431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Blood </a:t>
                      </a:r>
                    </a:p>
                  </a:txBody>
                  <a:tcPr anchor="ctr">
                    <a:solidFill>
                      <a:srgbClr val="E1E8EA"/>
                    </a:solidFill>
                  </a:tcPr>
                </a:tc>
                <a:extLst>
                  <a:ext uri="{0D108BD9-81ED-4DB2-BD59-A6C34878D82A}">
                    <a16:rowId xmlns:a16="http://schemas.microsoft.com/office/drawing/2014/main" val="2308387996"/>
                  </a:ext>
                </a:extLst>
              </a:tr>
              <a:tr h="431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Home health care</a:t>
                      </a:r>
                    </a:p>
                  </a:txBody>
                  <a:tcPr anchor="ctr">
                    <a:solidFill>
                      <a:schemeClr val="bg1"/>
                    </a:solidFill>
                  </a:tcPr>
                </a:tc>
                <a:extLst>
                  <a:ext uri="{0D108BD9-81ED-4DB2-BD59-A6C34878D82A}">
                    <a16:rowId xmlns:a16="http://schemas.microsoft.com/office/drawing/2014/main" val="1417579613"/>
                  </a:ext>
                </a:extLst>
              </a:tr>
              <a:tr h="431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Outpatient physical, occupational and speech-language therapy</a:t>
                      </a:r>
                      <a:endParaRPr lang="en-US" sz="1400" dirty="0"/>
                    </a:p>
                  </a:txBody>
                  <a:tcPr anchor="ctr">
                    <a:solidFill>
                      <a:srgbClr val="E1E8EA"/>
                    </a:solidFill>
                  </a:tcPr>
                </a:tc>
                <a:extLst>
                  <a:ext uri="{0D108BD9-81ED-4DB2-BD59-A6C34878D82A}">
                    <a16:rowId xmlns:a16="http://schemas.microsoft.com/office/drawing/2014/main" val="4266241693"/>
                  </a:ext>
                </a:extLst>
              </a:tr>
              <a:tr h="431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Durable medical equipment (wheelchairs, oxygen, etc.)</a:t>
                      </a:r>
                    </a:p>
                  </a:txBody>
                  <a:tcPr anchor="ctr">
                    <a:solidFill>
                      <a:schemeClr val="bg1"/>
                    </a:solidFill>
                  </a:tcPr>
                </a:tc>
                <a:extLst>
                  <a:ext uri="{0D108BD9-81ED-4DB2-BD59-A6C34878D82A}">
                    <a16:rowId xmlns:a16="http://schemas.microsoft.com/office/drawing/2014/main" val="2250199187"/>
                  </a:ext>
                </a:extLst>
              </a:tr>
              <a:tr h="431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Outpatient mental health </a:t>
                      </a:r>
                    </a:p>
                  </a:txBody>
                  <a:tcPr anchor="ctr">
                    <a:solidFill>
                      <a:srgbClr val="E1E8EA"/>
                    </a:solidFill>
                  </a:tcPr>
                </a:tc>
                <a:extLst>
                  <a:ext uri="{0D108BD9-81ED-4DB2-BD59-A6C34878D82A}">
                    <a16:rowId xmlns:a16="http://schemas.microsoft.com/office/drawing/2014/main" val="1564695733"/>
                  </a:ext>
                </a:extLst>
              </a:tr>
              <a:tr h="431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Century Gothic" panose="020B0502020202020204" pitchFamily="34" charset="0"/>
                        </a:rPr>
                        <a:t>  Ambulance</a:t>
                      </a:r>
                    </a:p>
                  </a:txBody>
                  <a:tcPr anchor="ctr">
                    <a:lnB w="12700" cmpd="sng">
                      <a:noFill/>
                    </a:lnB>
                    <a:solidFill>
                      <a:schemeClr val="bg1"/>
                    </a:solidFill>
                  </a:tcPr>
                </a:tc>
                <a:extLst>
                  <a:ext uri="{0D108BD9-81ED-4DB2-BD59-A6C34878D82A}">
                    <a16:rowId xmlns:a16="http://schemas.microsoft.com/office/drawing/2014/main" val="227721864"/>
                  </a:ext>
                </a:extLst>
              </a:tr>
            </a:tbl>
          </a:graphicData>
        </a:graphic>
      </p:graphicFrame>
      <p:sp>
        <p:nvSpPr>
          <p:cNvPr id="2" name="Title 1"/>
          <p:cNvSpPr>
            <a:spLocks noGrp="1"/>
          </p:cNvSpPr>
          <p:nvPr>
            <p:ph type="title"/>
          </p:nvPr>
        </p:nvSpPr>
        <p:spPr>
          <a:xfrm>
            <a:off x="928824" y="362284"/>
            <a:ext cx="9192115" cy="841819"/>
          </a:xfrm>
        </p:spPr>
        <p:txBody>
          <a:bodyPr>
            <a:normAutofit/>
          </a:bodyPr>
          <a:lstStyle/>
          <a:p>
            <a:r>
              <a:rPr lang="en-US" sz="4400" b="1" dirty="0">
                <a:solidFill>
                  <a:srgbClr val="007791"/>
                </a:solidFill>
              </a:rPr>
              <a:t>What Medicare Parts A &amp; B Cover</a:t>
            </a:r>
          </a:p>
        </p:txBody>
      </p:sp>
      <p:pic>
        <p:nvPicPr>
          <p:cNvPr id="9" name="Picture 8">
            <a:extLst>
              <a:ext uri="{FF2B5EF4-FFF2-40B4-BE49-F238E27FC236}">
                <a16:creationId xmlns:a16="http://schemas.microsoft.com/office/drawing/2014/main" id="{692E61FB-AB62-0A46-BDFB-45C35CB1593B}"/>
              </a:ext>
            </a:extLst>
          </p:cNvPr>
          <p:cNvPicPr>
            <a:picLocks noChangeAspect="1"/>
          </p:cNvPicPr>
          <p:nvPr/>
        </p:nvPicPr>
        <p:blipFill>
          <a:blip r:embed="rId3"/>
          <a:stretch>
            <a:fillRect/>
          </a:stretch>
        </p:blipFill>
        <p:spPr>
          <a:xfrm>
            <a:off x="9748157" y="6107949"/>
            <a:ext cx="2095820" cy="464684"/>
          </a:xfrm>
          <a:prstGeom prst="rect">
            <a:avLst/>
          </a:prstGeom>
        </p:spPr>
      </p:pic>
      <p:graphicFrame>
        <p:nvGraphicFramePr>
          <p:cNvPr id="13" name="Table 12">
            <a:extLst>
              <a:ext uri="{FF2B5EF4-FFF2-40B4-BE49-F238E27FC236}">
                <a16:creationId xmlns:a16="http://schemas.microsoft.com/office/drawing/2014/main" id="{C8EC336A-EDAE-F746-A0A0-01E429EFF4E0}"/>
              </a:ext>
            </a:extLst>
          </p:cNvPr>
          <p:cNvGraphicFramePr>
            <a:graphicFrameLocks noGrp="1"/>
          </p:cNvGraphicFramePr>
          <p:nvPr>
            <p:extLst>
              <p:ext uri="{D42A27DB-BD31-4B8C-83A1-F6EECF244321}">
                <p14:modId xmlns:p14="http://schemas.microsoft.com/office/powerpoint/2010/main" val="1163194091"/>
              </p:ext>
            </p:extLst>
          </p:nvPr>
        </p:nvGraphicFramePr>
        <p:xfrm>
          <a:off x="686758" y="1411222"/>
          <a:ext cx="4833942" cy="5217589"/>
        </p:xfrm>
        <a:graphic>
          <a:graphicData uri="http://schemas.openxmlformats.org/drawingml/2006/table">
            <a:tbl>
              <a:tblPr firstRow="1" bandRow="1">
                <a:tableStyleId>{5C22544A-7EE6-4342-B048-85BDC9FD1C3A}</a:tableStyleId>
              </a:tblPr>
              <a:tblGrid>
                <a:gridCol w="4833942">
                  <a:extLst>
                    <a:ext uri="{9D8B030D-6E8A-4147-A177-3AD203B41FA5}">
                      <a16:colId xmlns:a16="http://schemas.microsoft.com/office/drawing/2014/main" val="482887554"/>
                    </a:ext>
                  </a:extLst>
                </a:gridCol>
              </a:tblGrid>
              <a:tr h="514596">
                <a:tc>
                  <a:txBody>
                    <a:bodyPr/>
                    <a:lstStyle/>
                    <a:p>
                      <a:r>
                        <a:rPr lang="en-US" sz="1500" dirty="0">
                          <a:solidFill>
                            <a:schemeClr val="bg1"/>
                          </a:solidFill>
                          <a:latin typeface="Century Gothic" charset="0"/>
                          <a:ea typeface="Century Gothic" charset="0"/>
                          <a:cs typeface="Century Gothic" charset="0"/>
                        </a:rPr>
                        <a:t>  Part A</a:t>
                      </a:r>
                    </a:p>
                  </a:txBody>
                  <a:tcPr anchor="ctr">
                    <a:solidFill>
                      <a:srgbClr val="003C4B"/>
                    </a:solidFill>
                  </a:tcPr>
                </a:tc>
                <a:extLst>
                  <a:ext uri="{0D108BD9-81ED-4DB2-BD59-A6C34878D82A}">
                    <a16:rowId xmlns:a16="http://schemas.microsoft.com/office/drawing/2014/main" val="1402384436"/>
                  </a:ext>
                </a:extLst>
              </a:tr>
              <a:tr h="419858">
                <a:tc>
                  <a:txBody>
                    <a:bodyPr/>
                    <a:lstStyle/>
                    <a:p>
                      <a:pPr marL="0" indent="0">
                        <a:lnSpc>
                          <a:spcPct val="100000"/>
                        </a:lnSpc>
                        <a:buNone/>
                      </a:pPr>
                      <a:r>
                        <a:rPr lang="en-US" sz="1400" b="1" i="0" dirty="0">
                          <a:solidFill>
                            <a:schemeClr val="tx1">
                              <a:lumMod val="75000"/>
                              <a:lumOff val="25000"/>
                            </a:schemeClr>
                          </a:solidFill>
                          <a:latin typeface="Century Gothic" panose="020B0502020202020204" pitchFamily="34" charset="0"/>
                        </a:rPr>
                        <a:t>  </a:t>
                      </a:r>
                      <a:r>
                        <a:rPr lang="en-US" sz="1450" b="1" i="0" dirty="0">
                          <a:solidFill>
                            <a:schemeClr val="tx1">
                              <a:lumMod val="75000"/>
                              <a:lumOff val="25000"/>
                            </a:schemeClr>
                          </a:solidFill>
                          <a:latin typeface="Century Gothic" panose="020B0502020202020204" pitchFamily="34" charset="0"/>
                        </a:rPr>
                        <a:t>Hospital and skilled nursing insurance helps cover:</a:t>
                      </a:r>
                    </a:p>
                  </a:txBody>
                  <a:tcPr anchor="ctr">
                    <a:solidFill>
                      <a:schemeClr val="bg1"/>
                    </a:solidFill>
                  </a:tcPr>
                </a:tc>
                <a:extLst>
                  <a:ext uri="{0D108BD9-81ED-4DB2-BD59-A6C34878D82A}">
                    <a16:rowId xmlns:a16="http://schemas.microsoft.com/office/drawing/2014/main" val="1266645991"/>
                  </a:ext>
                </a:extLst>
              </a:tr>
              <a:tr h="43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65000"/>
                              <a:lumOff val="35000"/>
                            </a:schemeClr>
                          </a:solidFill>
                          <a:latin typeface="Century Gothic" charset="0"/>
                          <a:ea typeface="Century Gothic" charset="0"/>
                          <a:cs typeface="Century Gothic" charset="0"/>
                        </a:rPr>
                        <a:t>  </a:t>
                      </a:r>
                      <a:r>
                        <a:rPr lang="en-US" sz="1400" b="0" i="0" dirty="0">
                          <a:solidFill>
                            <a:schemeClr val="tx1">
                              <a:lumMod val="75000"/>
                              <a:lumOff val="25000"/>
                            </a:schemeClr>
                          </a:solidFill>
                          <a:latin typeface="Century Gothic" panose="020B0502020202020204" pitchFamily="34" charset="0"/>
                        </a:rPr>
                        <a:t>Inpatient hospital care</a:t>
                      </a:r>
                      <a:endParaRPr lang="en-US" sz="1600" b="0" i="0" dirty="0">
                        <a:solidFill>
                          <a:schemeClr val="tx1">
                            <a:lumMod val="75000"/>
                            <a:lumOff val="25000"/>
                          </a:schemeClr>
                        </a:solidFill>
                        <a:latin typeface="Century Gothic" panose="020B0502020202020204" pitchFamily="34" charset="0"/>
                      </a:endParaRPr>
                    </a:p>
                  </a:txBody>
                  <a:tcPr anchor="ctr">
                    <a:solidFill>
                      <a:srgbClr val="E1E8EA"/>
                    </a:solidFill>
                  </a:tcPr>
                </a:tc>
                <a:extLst>
                  <a:ext uri="{0D108BD9-81ED-4DB2-BD59-A6C34878D82A}">
                    <a16:rowId xmlns:a16="http://schemas.microsoft.com/office/drawing/2014/main" val="3918170044"/>
                  </a:ext>
                </a:extLst>
              </a:tr>
              <a:tr h="419100">
                <a:tc>
                  <a:txBody>
                    <a:bodyPr/>
                    <a:lstStyle/>
                    <a:p>
                      <a:pPr>
                        <a:lnSpc>
                          <a:spcPct val="100000"/>
                        </a:lnSpc>
                        <a:buFontTx/>
                        <a:buNone/>
                      </a:pPr>
                      <a:r>
                        <a:rPr lang="en-US" sz="1400" dirty="0">
                          <a:solidFill>
                            <a:schemeClr val="tx1">
                              <a:lumMod val="75000"/>
                              <a:lumOff val="25000"/>
                            </a:schemeClr>
                          </a:solidFill>
                          <a:latin typeface="Century Gothic" panose="020B0502020202020204" pitchFamily="34" charset="0"/>
                        </a:rPr>
                        <a:t>  Inpatient mental health care</a:t>
                      </a:r>
                    </a:p>
                  </a:txBody>
                  <a:tcPr anchor="ctr">
                    <a:solidFill>
                      <a:schemeClr val="bg1"/>
                    </a:solidFill>
                  </a:tcPr>
                </a:tc>
                <a:extLst>
                  <a:ext uri="{0D108BD9-81ED-4DB2-BD59-A6C34878D82A}">
                    <a16:rowId xmlns:a16="http://schemas.microsoft.com/office/drawing/2014/main" val="1362197997"/>
                  </a:ext>
                </a:extLst>
              </a:tr>
              <a:tr h="444500">
                <a:tc>
                  <a:txBody>
                    <a:bodyPr/>
                    <a:lstStyle/>
                    <a:p>
                      <a:pPr>
                        <a:lnSpc>
                          <a:spcPct val="100000"/>
                        </a:lnSpc>
                        <a:buFontTx/>
                        <a:buNone/>
                      </a:pPr>
                      <a:r>
                        <a:rPr lang="en-US" sz="1400" dirty="0">
                          <a:solidFill>
                            <a:schemeClr val="tx1">
                              <a:lumMod val="75000"/>
                              <a:lumOff val="25000"/>
                            </a:schemeClr>
                          </a:solidFill>
                          <a:latin typeface="Century Gothic" panose="020B0502020202020204" pitchFamily="34" charset="0"/>
                        </a:rPr>
                        <a:t>  Skilled nursing facility care</a:t>
                      </a:r>
                    </a:p>
                  </a:txBody>
                  <a:tcPr anchor="ctr">
                    <a:solidFill>
                      <a:srgbClr val="E1E8EA"/>
                    </a:solidFill>
                  </a:tcPr>
                </a:tc>
                <a:extLst>
                  <a:ext uri="{0D108BD9-81ED-4DB2-BD59-A6C34878D82A}">
                    <a16:rowId xmlns:a16="http://schemas.microsoft.com/office/drawing/2014/main" val="300245381"/>
                  </a:ext>
                </a:extLst>
              </a:tr>
              <a:tr h="406400">
                <a:tc>
                  <a:txBody>
                    <a:bodyPr/>
                    <a:lstStyle/>
                    <a:p>
                      <a:pPr>
                        <a:lnSpc>
                          <a:spcPct val="100000"/>
                        </a:lnSpc>
                        <a:buFontTx/>
                        <a:buNone/>
                      </a:pPr>
                      <a:r>
                        <a:rPr lang="en-US" sz="1400" dirty="0">
                          <a:solidFill>
                            <a:schemeClr val="tx1">
                              <a:lumMod val="75000"/>
                              <a:lumOff val="25000"/>
                            </a:schemeClr>
                          </a:solidFill>
                          <a:latin typeface="Century Gothic" panose="020B0502020202020204" pitchFamily="34" charset="0"/>
                        </a:rPr>
                        <a:t>  Home health care</a:t>
                      </a:r>
                    </a:p>
                  </a:txBody>
                  <a:tcPr anchor="ctr">
                    <a:solidFill>
                      <a:schemeClr val="bg1"/>
                    </a:solidFill>
                  </a:tcPr>
                </a:tc>
                <a:extLst>
                  <a:ext uri="{0D108BD9-81ED-4DB2-BD59-A6C34878D82A}">
                    <a16:rowId xmlns:a16="http://schemas.microsoft.com/office/drawing/2014/main" val="340642651"/>
                  </a:ext>
                </a:extLst>
              </a:tr>
              <a:tr h="422222">
                <a:tc>
                  <a:txBody>
                    <a:bodyPr/>
                    <a:lstStyle/>
                    <a:p>
                      <a:pPr>
                        <a:lnSpc>
                          <a:spcPct val="100000"/>
                        </a:lnSpc>
                        <a:buFontTx/>
                        <a:buNone/>
                      </a:pPr>
                      <a:r>
                        <a:rPr lang="en-US" sz="1400" dirty="0">
                          <a:solidFill>
                            <a:schemeClr val="tx1">
                              <a:lumMod val="75000"/>
                              <a:lumOff val="25000"/>
                            </a:schemeClr>
                          </a:solidFill>
                          <a:latin typeface="Century Gothic" panose="020B0502020202020204" pitchFamily="34" charset="0"/>
                        </a:rPr>
                        <a:t>  Some blood for transfusions during inpatient care</a:t>
                      </a:r>
                    </a:p>
                  </a:txBody>
                  <a:tcPr anchor="ctr">
                    <a:solidFill>
                      <a:srgbClr val="E1E8EA"/>
                    </a:solidFill>
                  </a:tcPr>
                </a:tc>
                <a:extLst>
                  <a:ext uri="{0D108BD9-81ED-4DB2-BD59-A6C34878D82A}">
                    <a16:rowId xmlns:a16="http://schemas.microsoft.com/office/drawing/2014/main" val="2308387996"/>
                  </a:ext>
                </a:extLst>
              </a:tr>
              <a:tr h="442880">
                <a:tc>
                  <a:txBody>
                    <a:bodyPr/>
                    <a:lstStyle/>
                    <a:p>
                      <a:pPr>
                        <a:lnSpc>
                          <a:spcPct val="100000"/>
                        </a:lnSpc>
                        <a:buFontTx/>
                        <a:buNone/>
                      </a:pPr>
                      <a:endParaRPr lang="en-US" sz="1400" dirty="0">
                        <a:solidFill>
                          <a:schemeClr val="tx1">
                            <a:lumMod val="75000"/>
                            <a:lumOff val="25000"/>
                          </a:schemeClr>
                        </a:solidFill>
                        <a:latin typeface="Century Gothic" panose="020B0502020202020204" pitchFamily="34" charset="0"/>
                      </a:endParaRPr>
                    </a:p>
                  </a:txBody>
                  <a:tcPr anchor="ctr">
                    <a:lnL w="12700" cmpd="sng">
                      <a:noFill/>
                    </a:lnL>
                    <a:solidFill>
                      <a:schemeClr val="bg1"/>
                    </a:solidFill>
                  </a:tcPr>
                </a:tc>
                <a:extLst>
                  <a:ext uri="{0D108BD9-81ED-4DB2-BD59-A6C34878D82A}">
                    <a16:rowId xmlns:a16="http://schemas.microsoft.com/office/drawing/2014/main" val="535099643"/>
                  </a:ext>
                </a:extLst>
              </a:tr>
              <a:tr h="429317">
                <a:tc>
                  <a:txBody>
                    <a:bodyPr/>
                    <a:lstStyle/>
                    <a:p>
                      <a:pPr>
                        <a:lnSpc>
                          <a:spcPct val="100000"/>
                        </a:lnSpc>
                        <a:buFontTx/>
                        <a:buNone/>
                      </a:pPr>
                      <a:endParaRPr lang="en-US" sz="1400" dirty="0">
                        <a:solidFill>
                          <a:schemeClr val="tx1">
                            <a:lumMod val="75000"/>
                            <a:lumOff val="25000"/>
                          </a:schemeClr>
                        </a:solidFill>
                        <a:latin typeface="Century Gothic" panose="020B0502020202020204" pitchFamily="34" charset="0"/>
                      </a:endParaRPr>
                    </a:p>
                  </a:txBody>
                  <a:tcPr anchor="ctr">
                    <a:solidFill>
                      <a:srgbClr val="E1E8EA"/>
                    </a:solidFill>
                  </a:tcPr>
                </a:tc>
                <a:extLst>
                  <a:ext uri="{0D108BD9-81ED-4DB2-BD59-A6C34878D82A}">
                    <a16:rowId xmlns:a16="http://schemas.microsoft.com/office/drawing/2014/main" val="3082472989"/>
                  </a:ext>
                </a:extLst>
              </a:tr>
              <a:tr h="442880">
                <a:tc>
                  <a:txBody>
                    <a:bodyPr/>
                    <a:lstStyle/>
                    <a:p>
                      <a:pPr>
                        <a:lnSpc>
                          <a:spcPct val="100000"/>
                        </a:lnSpc>
                        <a:buFontTx/>
                        <a:buNone/>
                      </a:pPr>
                      <a:endParaRPr lang="en-US" sz="1400" dirty="0">
                        <a:solidFill>
                          <a:schemeClr val="tx1">
                            <a:lumMod val="75000"/>
                            <a:lumOff val="25000"/>
                          </a:schemeClr>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650721764"/>
                  </a:ext>
                </a:extLst>
              </a:tr>
              <a:tr h="419938">
                <a:tc>
                  <a:txBody>
                    <a:bodyPr/>
                    <a:lstStyle/>
                    <a:p>
                      <a:pPr>
                        <a:lnSpc>
                          <a:spcPct val="100000"/>
                        </a:lnSpc>
                        <a:buFontTx/>
                        <a:buNone/>
                      </a:pPr>
                      <a:endParaRPr lang="en-US" sz="1400" dirty="0">
                        <a:solidFill>
                          <a:schemeClr val="tx1">
                            <a:lumMod val="75000"/>
                            <a:lumOff val="25000"/>
                          </a:schemeClr>
                        </a:solidFill>
                        <a:latin typeface="Century Gothic" panose="020B0502020202020204" pitchFamily="34" charset="0"/>
                      </a:endParaRPr>
                    </a:p>
                  </a:txBody>
                  <a:tcPr anchor="ctr">
                    <a:solidFill>
                      <a:srgbClr val="E1E8EA"/>
                    </a:solidFill>
                  </a:tcPr>
                </a:tc>
                <a:extLst>
                  <a:ext uri="{0D108BD9-81ED-4DB2-BD59-A6C34878D82A}">
                    <a16:rowId xmlns:a16="http://schemas.microsoft.com/office/drawing/2014/main" val="169970189"/>
                  </a:ext>
                </a:extLst>
              </a:tr>
              <a:tr h="419938">
                <a:tc>
                  <a:txBody>
                    <a:bodyPr/>
                    <a:lstStyle/>
                    <a:p>
                      <a:pPr>
                        <a:lnSpc>
                          <a:spcPct val="100000"/>
                        </a:lnSpc>
                        <a:buFontTx/>
                        <a:buNone/>
                      </a:pPr>
                      <a:endParaRPr lang="en-US" sz="1400" dirty="0">
                        <a:solidFill>
                          <a:schemeClr val="tx1">
                            <a:lumMod val="75000"/>
                            <a:lumOff val="25000"/>
                          </a:schemeClr>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229426364"/>
                  </a:ext>
                </a:extLst>
              </a:tr>
            </a:tbl>
          </a:graphicData>
        </a:graphic>
      </p:graphicFrame>
      <p:sp>
        <p:nvSpPr>
          <p:cNvPr id="16" name="TextBox 15">
            <a:extLst>
              <a:ext uri="{FF2B5EF4-FFF2-40B4-BE49-F238E27FC236}">
                <a16:creationId xmlns:a16="http://schemas.microsoft.com/office/drawing/2014/main" id="{319DB72D-E8E5-8542-A272-1E7DD6B6CAB1}"/>
              </a:ext>
            </a:extLst>
          </p:cNvPr>
          <p:cNvSpPr txBox="1"/>
          <p:nvPr/>
        </p:nvSpPr>
        <p:spPr>
          <a:xfrm rot="16200000">
            <a:off x="-712600" y="1242686"/>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17" name="Rectangle 16">
            <a:extLst>
              <a:ext uri="{FF2B5EF4-FFF2-40B4-BE49-F238E27FC236}">
                <a16:creationId xmlns:a16="http://schemas.microsoft.com/office/drawing/2014/main" id="{909CEB42-A622-9040-83E3-97936ABDBD5D}"/>
              </a:ext>
            </a:extLst>
          </p:cNvPr>
          <p:cNvSpPr/>
          <p:nvPr/>
        </p:nvSpPr>
        <p:spPr>
          <a:xfrm rot="5400000">
            <a:off x="459002" y="792815"/>
            <a:ext cx="548640"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45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8E2047-8C8B-B642-88BE-B6D0C18A2B40}"/>
              </a:ext>
            </a:extLst>
          </p:cNvPr>
          <p:cNvSpPr/>
          <p:nvPr/>
        </p:nvSpPr>
        <p:spPr>
          <a:xfrm>
            <a:off x="1828800" y="536189"/>
            <a:ext cx="10363200"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0398" y="1137424"/>
            <a:ext cx="2878608" cy="1377176"/>
          </a:xfrm>
        </p:spPr>
        <p:txBody>
          <a:bodyPr>
            <a:normAutofit/>
          </a:bodyPr>
          <a:lstStyle/>
          <a:p>
            <a:r>
              <a:rPr lang="en-US" sz="4400" b="1" dirty="0">
                <a:solidFill>
                  <a:srgbClr val="007791"/>
                </a:solidFill>
                <a:latin typeface="Century Gothic" panose="020B0502020202020204" pitchFamily="34" charset="0"/>
              </a:rPr>
              <a:t>Medicare Choices</a:t>
            </a:r>
          </a:p>
        </p:txBody>
      </p:sp>
      <p:sp>
        <p:nvSpPr>
          <p:cNvPr id="4" name="TextBox 3">
            <a:extLst>
              <a:ext uri="{FF2B5EF4-FFF2-40B4-BE49-F238E27FC236}">
                <a16:creationId xmlns:a16="http://schemas.microsoft.com/office/drawing/2014/main" id="{15B58E30-4E53-514F-A1B6-78476F309072}"/>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8" name="Picture 7">
            <a:extLst>
              <a:ext uri="{FF2B5EF4-FFF2-40B4-BE49-F238E27FC236}">
                <a16:creationId xmlns:a16="http://schemas.microsoft.com/office/drawing/2014/main" id="{673A2209-605D-AC4B-8185-CB380E7BE577}"/>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11" name="Rectangle 10">
            <a:extLst>
              <a:ext uri="{FF2B5EF4-FFF2-40B4-BE49-F238E27FC236}">
                <a16:creationId xmlns:a16="http://schemas.microsoft.com/office/drawing/2014/main" id="{571C4800-ABAE-774C-9C88-72D1DB384F4D}"/>
              </a:ext>
            </a:extLst>
          </p:cNvPr>
          <p:cNvSpPr/>
          <p:nvPr/>
        </p:nvSpPr>
        <p:spPr>
          <a:xfrm>
            <a:off x="1168040" y="2628506"/>
            <a:ext cx="1330233"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Graphical user interface, application&#10;&#10;Description automatically generated">
            <a:extLst>
              <a:ext uri="{FF2B5EF4-FFF2-40B4-BE49-F238E27FC236}">
                <a16:creationId xmlns:a16="http://schemas.microsoft.com/office/drawing/2014/main" id="{3F4D3565-3D3E-114B-ADBF-2E4A6C637BF4}"/>
              </a:ext>
            </a:extLst>
          </p:cNvPr>
          <p:cNvPicPr>
            <a:picLocks noChangeAspect="1"/>
          </p:cNvPicPr>
          <p:nvPr/>
        </p:nvPicPr>
        <p:blipFill>
          <a:blip r:embed="rId4"/>
          <a:stretch>
            <a:fillRect/>
          </a:stretch>
        </p:blipFill>
        <p:spPr>
          <a:xfrm>
            <a:off x="3581399" y="1232396"/>
            <a:ext cx="8262578" cy="4726195"/>
          </a:xfrm>
          <a:prstGeom prst="rect">
            <a:avLst/>
          </a:prstGeom>
        </p:spPr>
      </p:pic>
    </p:spTree>
    <p:extLst>
      <p:ext uri="{BB962C8B-B14F-4D97-AF65-F5344CB8AC3E}">
        <p14:creationId xmlns:p14="http://schemas.microsoft.com/office/powerpoint/2010/main" val="282927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B75E9D-641D-6C43-8EA3-5A29429453E1}"/>
              </a:ext>
            </a:extLst>
          </p:cNvPr>
          <p:cNvSpPr/>
          <p:nvPr/>
        </p:nvSpPr>
        <p:spPr>
          <a:xfrm>
            <a:off x="6093326" y="536189"/>
            <a:ext cx="6098673" cy="6321811"/>
          </a:xfrm>
          <a:prstGeom prst="rect">
            <a:avLst/>
          </a:prstGeom>
          <a:solidFill>
            <a:srgbClr val="E1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188E19-07F3-B14F-8437-3B9D1BD3D0D9}"/>
              </a:ext>
            </a:extLst>
          </p:cNvPr>
          <p:cNvSpPr/>
          <p:nvPr/>
        </p:nvSpPr>
        <p:spPr>
          <a:xfrm>
            <a:off x="6093325" y="1292238"/>
            <a:ext cx="6098673" cy="1651684"/>
          </a:xfrm>
          <a:prstGeom prst="rect">
            <a:avLst/>
          </a:prstGeom>
          <a:solidFill>
            <a:srgbClr val="00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00CDB03-1ABB-AA41-80C7-4552C0E63943}"/>
              </a:ext>
            </a:extLst>
          </p:cNvPr>
          <p:cNvSpPr/>
          <p:nvPr/>
        </p:nvSpPr>
        <p:spPr>
          <a:xfrm rot="5400000">
            <a:off x="-181078" y="2173981"/>
            <a:ext cx="1828800" cy="65314"/>
          </a:xfrm>
          <a:prstGeom prst="rect">
            <a:avLst/>
          </a:prstGeom>
          <a:solidFill>
            <a:srgbClr val="00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28B8BEE-E204-894E-98BC-00FD3C041DBE}"/>
              </a:ext>
            </a:extLst>
          </p:cNvPr>
          <p:cNvPicPr>
            <a:picLocks noChangeAspect="1"/>
          </p:cNvPicPr>
          <p:nvPr/>
        </p:nvPicPr>
        <p:blipFill>
          <a:blip r:embed="rId2"/>
          <a:stretch>
            <a:fillRect/>
          </a:stretch>
        </p:blipFill>
        <p:spPr>
          <a:xfrm>
            <a:off x="9748157" y="6107949"/>
            <a:ext cx="2095820" cy="464684"/>
          </a:xfrm>
          <a:prstGeom prst="rect">
            <a:avLst/>
          </a:prstGeom>
        </p:spPr>
      </p:pic>
      <p:sp>
        <p:nvSpPr>
          <p:cNvPr id="7" name="TextBox 6">
            <a:extLst>
              <a:ext uri="{FF2B5EF4-FFF2-40B4-BE49-F238E27FC236}">
                <a16:creationId xmlns:a16="http://schemas.microsoft.com/office/drawing/2014/main" id="{5FF28DA7-62F1-FA43-B10B-7F04FDB0BEDD}"/>
              </a:ext>
            </a:extLst>
          </p:cNvPr>
          <p:cNvSpPr txBox="1"/>
          <p:nvPr/>
        </p:nvSpPr>
        <p:spPr>
          <a:xfrm>
            <a:off x="601850" y="802120"/>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
        <p:nvSpPr>
          <p:cNvPr id="3" name="Title 2">
            <a:extLst>
              <a:ext uri="{FF2B5EF4-FFF2-40B4-BE49-F238E27FC236}">
                <a16:creationId xmlns:a16="http://schemas.microsoft.com/office/drawing/2014/main" id="{6A1A0C00-D968-4751-AB62-5E19F1ED04F8}"/>
              </a:ext>
            </a:extLst>
          </p:cNvPr>
          <p:cNvSpPr>
            <a:spLocks noGrp="1"/>
          </p:cNvSpPr>
          <p:nvPr>
            <p:ph type="title"/>
          </p:nvPr>
        </p:nvSpPr>
        <p:spPr>
          <a:xfrm>
            <a:off x="936900" y="1099369"/>
            <a:ext cx="4096871" cy="2032699"/>
          </a:xfrm>
        </p:spPr>
        <p:txBody>
          <a:bodyPr/>
          <a:lstStyle/>
          <a:p>
            <a:r>
              <a:rPr lang="en-US" b="1" dirty="0">
                <a:solidFill>
                  <a:srgbClr val="007791"/>
                </a:solidFill>
                <a:latin typeface="Century Gothic" panose="020B0502020202020204" pitchFamily="34" charset="0"/>
              </a:rPr>
              <a:t>Does Original Medicare cost anything?</a:t>
            </a:r>
          </a:p>
        </p:txBody>
      </p:sp>
      <p:sp>
        <p:nvSpPr>
          <p:cNvPr id="4" name="Content Placeholder 3">
            <a:extLst>
              <a:ext uri="{FF2B5EF4-FFF2-40B4-BE49-F238E27FC236}">
                <a16:creationId xmlns:a16="http://schemas.microsoft.com/office/drawing/2014/main" id="{C846BB8E-9717-46F4-8C9D-EE045432C7A2}"/>
              </a:ext>
            </a:extLst>
          </p:cNvPr>
          <p:cNvSpPr>
            <a:spLocks noGrp="1"/>
          </p:cNvSpPr>
          <p:nvPr>
            <p:ph idx="1"/>
          </p:nvPr>
        </p:nvSpPr>
        <p:spPr>
          <a:xfrm>
            <a:off x="585463" y="4644087"/>
            <a:ext cx="4891969" cy="1423991"/>
          </a:xfrm>
        </p:spPr>
        <p:txBody>
          <a:bodyPr>
            <a:normAutofit/>
          </a:bodyPr>
          <a:lstStyle/>
          <a:p>
            <a:pPr marL="0" indent="0">
              <a:lnSpc>
                <a:spcPct val="130000"/>
              </a:lnSpc>
              <a:spcBef>
                <a:spcPts val="300"/>
              </a:spcBef>
              <a:buNone/>
            </a:pPr>
            <a:r>
              <a:rPr lang="en-US" sz="1400" u="none" strike="noStrike" baseline="0" dirty="0">
                <a:solidFill>
                  <a:srgbClr val="515358"/>
                </a:solidFill>
                <a:latin typeface="Century Gothic" panose="020B0502020202020204" pitchFamily="34" charset="0"/>
              </a:rPr>
              <a:t>There is typically no monthly premium for Medicare Part </a:t>
            </a:r>
            <a:r>
              <a:rPr lang="en-US" sz="1400" u="none" strike="noStrike" baseline="0" dirty="0">
                <a:solidFill>
                  <a:srgbClr val="595959"/>
                </a:solidFill>
                <a:latin typeface="Century Gothic" panose="020B0502020202020204" pitchFamily="34" charset="0"/>
              </a:rPr>
              <a:t>A </a:t>
            </a:r>
            <a:r>
              <a:rPr lang="en-US" sz="1400" dirty="0">
                <a:solidFill>
                  <a:srgbClr val="595959"/>
                </a:solidFill>
                <a:latin typeface="Century Gothic" panose="020B0502020202020204" pitchFamily="34" charset="0"/>
              </a:rPr>
              <a:t>if</a:t>
            </a:r>
            <a:r>
              <a:rPr lang="en-US" sz="1400" u="none" strike="noStrike" baseline="0" dirty="0">
                <a:solidFill>
                  <a:srgbClr val="595959"/>
                </a:solidFill>
                <a:latin typeface="Century Gothic" panose="020B0502020202020204" pitchFamily="34" charset="0"/>
              </a:rPr>
              <a:t> an individual </a:t>
            </a:r>
            <a:r>
              <a:rPr lang="en-US" sz="1400" u="none" strike="noStrike" baseline="0" dirty="0">
                <a:solidFill>
                  <a:srgbClr val="515358"/>
                </a:solidFill>
                <a:latin typeface="Century Gothic" panose="020B0502020202020204" pitchFamily="34" charset="0"/>
              </a:rPr>
              <a:t>or their spouse have paid for it through payroll taxes while working. </a:t>
            </a:r>
          </a:p>
        </p:txBody>
      </p:sp>
      <p:sp>
        <p:nvSpPr>
          <p:cNvPr id="11" name="Rectangle 10">
            <a:extLst>
              <a:ext uri="{FF2B5EF4-FFF2-40B4-BE49-F238E27FC236}">
                <a16:creationId xmlns:a16="http://schemas.microsoft.com/office/drawing/2014/main" id="{32563E6C-3F4D-AD45-A778-BA7936727289}"/>
              </a:ext>
            </a:extLst>
          </p:cNvPr>
          <p:cNvSpPr/>
          <p:nvPr/>
        </p:nvSpPr>
        <p:spPr>
          <a:xfrm>
            <a:off x="6285886" y="1514637"/>
            <a:ext cx="5839208" cy="1131079"/>
          </a:xfrm>
          <a:prstGeom prst="rect">
            <a:avLst/>
          </a:prstGeom>
        </p:spPr>
        <p:txBody>
          <a:bodyPr wrap="square">
            <a:spAutoFit/>
          </a:bodyPr>
          <a:lstStyle/>
          <a:p>
            <a:r>
              <a:rPr lang="en-US" sz="2250" b="1" dirty="0">
                <a:solidFill>
                  <a:schemeClr val="bg1"/>
                </a:solidFill>
                <a:latin typeface="Century Gothic" panose="020B0502020202020204" pitchFamily="34" charset="0"/>
              </a:rPr>
              <a:t>In some cases, switching from employer-sponsored insurance to Medicare costs less and adds more coverage.</a:t>
            </a:r>
          </a:p>
        </p:txBody>
      </p:sp>
      <p:sp>
        <p:nvSpPr>
          <p:cNvPr id="13" name="Rectangle 12">
            <a:extLst>
              <a:ext uri="{FF2B5EF4-FFF2-40B4-BE49-F238E27FC236}">
                <a16:creationId xmlns:a16="http://schemas.microsoft.com/office/drawing/2014/main" id="{C2C8C6C4-39BA-0143-BF8D-E04327850A7D}"/>
              </a:ext>
            </a:extLst>
          </p:cNvPr>
          <p:cNvSpPr/>
          <p:nvPr/>
        </p:nvSpPr>
        <p:spPr>
          <a:xfrm>
            <a:off x="6399823" y="4645635"/>
            <a:ext cx="5431092" cy="1182440"/>
          </a:xfrm>
          <a:prstGeom prst="rect">
            <a:avLst/>
          </a:prstGeom>
        </p:spPr>
        <p:txBody>
          <a:bodyPr wrap="square">
            <a:spAutoFit/>
          </a:bodyPr>
          <a:lstStyle/>
          <a:p>
            <a:pPr marL="192024" indent="-192024">
              <a:lnSpc>
                <a:spcPct val="130000"/>
              </a:lnSpc>
              <a:buFont typeface="Arial" panose="020B0604020202020204" pitchFamily="34" charset="0"/>
              <a:buChar char="•"/>
            </a:pPr>
            <a:r>
              <a:rPr lang="en-US" sz="1400" dirty="0">
                <a:solidFill>
                  <a:srgbClr val="515358"/>
                </a:solidFill>
                <a:latin typeface="Century Gothic" panose="020B0502020202020204" pitchFamily="34" charset="0"/>
              </a:rPr>
              <a:t>Most people pay a monthly premium for Part B, which is based on your household income. </a:t>
            </a:r>
          </a:p>
          <a:p>
            <a:pPr marL="192024" indent="-192024">
              <a:lnSpc>
                <a:spcPct val="130000"/>
              </a:lnSpc>
              <a:buFont typeface="Arial" panose="020B0604020202020204" pitchFamily="34" charset="0"/>
              <a:buChar char="•"/>
            </a:pPr>
            <a:r>
              <a:rPr lang="en-US" sz="1400" dirty="0">
                <a:solidFill>
                  <a:srgbClr val="515358"/>
                </a:solidFill>
                <a:latin typeface="Century Gothic" panose="020B0502020202020204" pitchFamily="34" charset="0"/>
              </a:rPr>
              <a:t>Medicare Supplement Plans, Medicare Advantage Plans and Part D drug plans may cost extra.</a:t>
            </a:r>
            <a:endParaRPr lang="en-US" sz="1400" dirty="0">
              <a:latin typeface="Century Gothic" panose="020B0502020202020204" pitchFamily="34" charset="0"/>
            </a:endParaRPr>
          </a:p>
        </p:txBody>
      </p:sp>
      <p:sp>
        <p:nvSpPr>
          <p:cNvPr id="14" name="Rectangle 13">
            <a:extLst>
              <a:ext uri="{FF2B5EF4-FFF2-40B4-BE49-F238E27FC236}">
                <a16:creationId xmlns:a16="http://schemas.microsoft.com/office/drawing/2014/main" id="{F50EEA08-B558-4146-851D-53C9140F8D8C}"/>
              </a:ext>
            </a:extLst>
          </p:cNvPr>
          <p:cNvSpPr/>
          <p:nvPr/>
        </p:nvSpPr>
        <p:spPr>
          <a:xfrm>
            <a:off x="598163" y="3564350"/>
            <a:ext cx="865943" cy="369332"/>
          </a:xfrm>
          <a:prstGeom prst="rect">
            <a:avLst/>
          </a:prstGeom>
        </p:spPr>
        <p:txBody>
          <a:bodyPr wrap="none">
            <a:spAutoFit/>
          </a:bodyPr>
          <a:lstStyle/>
          <a:p>
            <a:r>
              <a:rPr lang="en-US" b="1" spc="300" dirty="0">
                <a:solidFill>
                  <a:srgbClr val="003C4B"/>
                </a:solidFill>
                <a:latin typeface="Century Gothic" panose="020B0502020202020204" pitchFamily="34" charset="0"/>
              </a:rPr>
              <a:t>Part </a:t>
            </a:r>
          </a:p>
        </p:txBody>
      </p:sp>
      <p:sp>
        <p:nvSpPr>
          <p:cNvPr id="15" name="TextBox 14">
            <a:extLst>
              <a:ext uri="{FF2B5EF4-FFF2-40B4-BE49-F238E27FC236}">
                <a16:creationId xmlns:a16="http://schemas.microsoft.com/office/drawing/2014/main" id="{C72C3310-882D-0641-9F78-8620AA36FBCB}"/>
              </a:ext>
            </a:extLst>
          </p:cNvPr>
          <p:cNvSpPr txBox="1"/>
          <p:nvPr/>
        </p:nvSpPr>
        <p:spPr>
          <a:xfrm>
            <a:off x="575861" y="3685406"/>
            <a:ext cx="782587" cy="1061829"/>
          </a:xfrm>
          <a:prstGeom prst="rect">
            <a:avLst/>
          </a:prstGeom>
          <a:noFill/>
        </p:spPr>
        <p:txBody>
          <a:bodyPr wrap="none" rtlCol="0">
            <a:spAutoFit/>
          </a:bodyPr>
          <a:lstStyle/>
          <a:p>
            <a:r>
              <a:rPr lang="en-US" sz="6300" b="1" dirty="0">
                <a:solidFill>
                  <a:srgbClr val="007791"/>
                </a:solidFill>
                <a:latin typeface="Century Gothic" panose="020B0502020202020204" pitchFamily="34" charset="0"/>
              </a:rPr>
              <a:t>A</a:t>
            </a:r>
          </a:p>
        </p:txBody>
      </p:sp>
      <p:sp>
        <p:nvSpPr>
          <p:cNvPr id="16" name="Rectangle 15">
            <a:extLst>
              <a:ext uri="{FF2B5EF4-FFF2-40B4-BE49-F238E27FC236}">
                <a16:creationId xmlns:a16="http://schemas.microsoft.com/office/drawing/2014/main" id="{20C4F33A-AD6D-5C45-A149-44306DB03A1C}"/>
              </a:ext>
            </a:extLst>
          </p:cNvPr>
          <p:cNvSpPr/>
          <p:nvPr/>
        </p:nvSpPr>
        <p:spPr>
          <a:xfrm>
            <a:off x="6363346" y="3575502"/>
            <a:ext cx="865943" cy="369332"/>
          </a:xfrm>
          <a:prstGeom prst="rect">
            <a:avLst/>
          </a:prstGeom>
        </p:spPr>
        <p:txBody>
          <a:bodyPr wrap="none">
            <a:spAutoFit/>
          </a:bodyPr>
          <a:lstStyle/>
          <a:p>
            <a:r>
              <a:rPr lang="en-US" b="1" spc="300" dirty="0">
                <a:solidFill>
                  <a:srgbClr val="003C4B"/>
                </a:solidFill>
                <a:latin typeface="Century Gothic" panose="020B0502020202020204" pitchFamily="34" charset="0"/>
              </a:rPr>
              <a:t>Part </a:t>
            </a:r>
          </a:p>
        </p:txBody>
      </p:sp>
      <p:sp>
        <p:nvSpPr>
          <p:cNvPr id="17" name="TextBox 16">
            <a:extLst>
              <a:ext uri="{FF2B5EF4-FFF2-40B4-BE49-F238E27FC236}">
                <a16:creationId xmlns:a16="http://schemas.microsoft.com/office/drawing/2014/main" id="{3418010F-AEF8-0D45-8AAE-DE1555C250E3}"/>
              </a:ext>
            </a:extLst>
          </p:cNvPr>
          <p:cNvSpPr txBox="1"/>
          <p:nvPr/>
        </p:nvSpPr>
        <p:spPr>
          <a:xfrm>
            <a:off x="6407950" y="3696558"/>
            <a:ext cx="865943" cy="1061829"/>
          </a:xfrm>
          <a:prstGeom prst="rect">
            <a:avLst/>
          </a:prstGeom>
          <a:noFill/>
        </p:spPr>
        <p:txBody>
          <a:bodyPr wrap="square" rtlCol="0">
            <a:spAutoFit/>
          </a:bodyPr>
          <a:lstStyle/>
          <a:p>
            <a:r>
              <a:rPr lang="en-US" sz="6300" b="1" dirty="0">
                <a:solidFill>
                  <a:srgbClr val="007791"/>
                </a:solidFill>
                <a:latin typeface="Century Gothic" panose="020B0502020202020204" pitchFamily="34" charset="0"/>
              </a:rPr>
              <a:t>B</a:t>
            </a:r>
          </a:p>
        </p:txBody>
      </p:sp>
    </p:spTree>
    <p:extLst>
      <p:ext uri="{BB962C8B-B14F-4D97-AF65-F5344CB8AC3E}">
        <p14:creationId xmlns:p14="http://schemas.microsoft.com/office/powerpoint/2010/main" val="33134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8687" y="494101"/>
            <a:ext cx="4082213" cy="966399"/>
          </a:xfrm>
        </p:spPr>
        <p:txBody>
          <a:bodyPr>
            <a:noAutofit/>
          </a:bodyPr>
          <a:lstStyle/>
          <a:p>
            <a:r>
              <a:rPr lang="en-US" sz="3400" b="1" dirty="0">
                <a:solidFill>
                  <a:srgbClr val="007791"/>
                </a:solidFill>
              </a:rPr>
              <a:t>Medicare Costs – </a:t>
            </a:r>
            <a:r>
              <a:rPr lang="en-US" sz="3400" dirty="0">
                <a:solidFill>
                  <a:srgbClr val="007791"/>
                </a:solidFill>
              </a:rPr>
              <a:t>Part B </a:t>
            </a:r>
            <a:r>
              <a:rPr lang="en-US" sz="3400" dirty="0">
                <a:solidFill>
                  <a:srgbClr val="007791"/>
                </a:solidFill>
                <a:latin typeface="Century Gothic" panose="020B0502020202020204" pitchFamily="34" charset="0"/>
              </a:rPr>
              <a:t>Premium</a:t>
            </a:r>
          </a:p>
        </p:txBody>
      </p:sp>
      <p:graphicFrame>
        <p:nvGraphicFramePr>
          <p:cNvPr id="4" name="Table 3"/>
          <p:cNvGraphicFramePr>
            <a:graphicFrameLocks noGrp="1"/>
          </p:cNvGraphicFramePr>
          <p:nvPr>
            <p:extLst>
              <p:ext uri="{D42A27DB-BD31-4B8C-83A1-F6EECF244321}">
                <p14:modId xmlns:p14="http://schemas.microsoft.com/office/powerpoint/2010/main" val="276152991"/>
              </p:ext>
            </p:extLst>
          </p:nvPr>
        </p:nvGraphicFramePr>
        <p:xfrm>
          <a:off x="1818032" y="1789748"/>
          <a:ext cx="10362770" cy="3734752"/>
        </p:xfrm>
        <a:graphic>
          <a:graphicData uri="http://schemas.openxmlformats.org/drawingml/2006/table">
            <a:tbl>
              <a:tblPr firstRow="1" bandRow="1">
                <a:tableStyleId>{5C22544A-7EE6-4342-B048-85BDC9FD1C3A}</a:tableStyleId>
              </a:tblPr>
              <a:tblGrid>
                <a:gridCol w="2383476">
                  <a:extLst>
                    <a:ext uri="{9D8B030D-6E8A-4147-A177-3AD203B41FA5}">
                      <a16:colId xmlns:a16="http://schemas.microsoft.com/office/drawing/2014/main" val="20000"/>
                    </a:ext>
                  </a:extLst>
                </a:gridCol>
                <a:gridCol w="2826556">
                  <a:extLst>
                    <a:ext uri="{9D8B030D-6E8A-4147-A177-3AD203B41FA5}">
                      <a16:colId xmlns:a16="http://schemas.microsoft.com/office/drawing/2014/main" val="20001"/>
                    </a:ext>
                  </a:extLst>
                </a:gridCol>
                <a:gridCol w="2794596">
                  <a:extLst>
                    <a:ext uri="{9D8B030D-6E8A-4147-A177-3AD203B41FA5}">
                      <a16:colId xmlns:a16="http://schemas.microsoft.com/office/drawing/2014/main" val="20002"/>
                    </a:ext>
                  </a:extLst>
                </a:gridCol>
                <a:gridCol w="2358142">
                  <a:extLst>
                    <a:ext uri="{9D8B030D-6E8A-4147-A177-3AD203B41FA5}">
                      <a16:colId xmlns:a16="http://schemas.microsoft.com/office/drawing/2014/main" val="20003"/>
                    </a:ext>
                  </a:extLst>
                </a:gridCol>
              </a:tblGrid>
              <a:tr h="721628">
                <a:tc>
                  <a:txBody>
                    <a:bodyPr/>
                    <a:lstStyle/>
                    <a:p>
                      <a:r>
                        <a:rPr lang="en-US" sz="1650" dirty="0">
                          <a:solidFill>
                            <a:schemeClr val="bg1"/>
                          </a:solidFill>
                          <a:latin typeface="Century Gothic" charset="0"/>
                          <a:ea typeface="Century Gothic" charset="0"/>
                          <a:cs typeface="Century Gothic" charset="0"/>
                        </a:rPr>
                        <a:t> FILE INDIVIDUAL </a:t>
                      </a:r>
                      <a:br>
                        <a:rPr lang="en-US" sz="1650" dirty="0">
                          <a:solidFill>
                            <a:schemeClr val="bg1"/>
                          </a:solidFill>
                          <a:latin typeface="Century Gothic" charset="0"/>
                          <a:ea typeface="Century Gothic" charset="0"/>
                          <a:cs typeface="Century Gothic" charset="0"/>
                        </a:rPr>
                      </a:br>
                      <a:r>
                        <a:rPr lang="en-US" sz="1650" dirty="0">
                          <a:solidFill>
                            <a:schemeClr val="bg1"/>
                          </a:solidFill>
                          <a:latin typeface="Century Gothic" charset="0"/>
                          <a:ea typeface="Century Gothic" charset="0"/>
                          <a:cs typeface="Century Gothic" charset="0"/>
                        </a:rPr>
                        <a:t> TAX RETURN</a:t>
                      </a:r>
                    </a:p>
                  </a:txBody>
                  <a:tcPr marL="98713" marR="98713" marT="49356" marB="49356" anchor="ctr">
                    <a:solidFill>
                      <a:srgbClr val="003C4B"/>
                    </a:solidFill>
                  </a:tcPr>
                </a:tc>
                <a:tc>
                  <a:txBody>
                    <a:bodyPr/>
                    <a:lstStyle/>
                    <a:p>
                      <a:r>
                        <a:rPr lang="en-US" sz="1650" dirty="0">
                          <a:solidFill>
                            <a:schemeClr val="bg1"/>
                          </a:solidFill>
                          <a:latin typeface="Century Gothic" charset="0"/>
                          <a:ea typeface="Century Gothic" charset="0"/>
                          <a:cs typeface="Century Gothic" charset="0"/>
                        </a:rPr>
                        <a:t> FILE JOINT</a:t>
                      </a:r>
                      <a:r>
                        <a:rPr lang="en-US" sz="1650" baseline="0" dirty="0">
                          <a:solidFill>
                            <a:schemeClr val="bg1"/>
                          </a:solidFill>
                          <a:latin typeface="Century Gothic" charset="0"/>
                          <a:ea typeface="Century Gothic" charset="0"/>
                          <a:cs typeface="Century Gothic" charset="0"/>
                        </a:rPr>
                        <a:t> </a:t>
                      </a:r>
                    </a:p>
                    <a:p>
                      <a:r>
                        <a:rPr lang="en-US" sz="1650" baseline="0" dirty="0">
                          <a:solidFill>
                            <a:schemeClr val="bg1"/>
                          </a:solidFill>
                          <a:latin typeface="Century Gothic" charset="0"/>
                          <a:ea typeface="Century Gothic" charset="0"/>
                          <a:cs typeface="Century Gothic" charset="0"/>
                        </a:rPr>
                        <a:t> TAX RETURN</a:t>
                      </a:r>
                      <a:endParaRPr lang="en-US" sz="1650" dirty="0">
                        <a:solidFill>
                          <a:schemeClr val="bg1"/>
                        </a:solidFill>
                        <a:latin typeface="Century Gothic" charset="0"/>
                        <a:ea typeface="Century Gothic" charset="0"/>
                        <a:cs typeface="Century Gothic" charset="0"/>
                      </a:endParaRPr>
                    </a:p>
                  </a:txBody>
                  <a:tcPr marL="98713" marR="98713" marT="49356" marB="49356" anchor="ctr">
                    <a:solidFill>
                      <a:srgbClr val="003C4B"/>
                    </a:solidFill>
                  </a:tcPr>
                </a:tc>
                <a:tc>
                  <a:txBody>
                    <a:bodyPr/>
                    <a:lstStyle/>
                    <a:p>
                      <a:r>
                        <a:rPr lang="en-US" sz="1650" dirty="0">
                          <a:solidFill>
                            <a:schemeClr val="bg1"/>
                          </a:solidFill>
                          <a:latin typeface="Century Gothic" charset="0"/>
                          <a:ea typeface="Century Gothic" charset="0"/>
                          <a:cs typeface="Century Gothic" charset="0"/>
                        </a:rPr>
                        <a:t> FILE MARRIED  </a:t>
                      </a:r>
                      <a:br>
                        <a:rPr lang="en-US" sz="1650" dirty="0">
                          <a:solidFill>
                            <a:schemeClr val="bg1"/>
                          </a:solidFill>
                          <a:latin typeface="Century Gothic" charset="0"/>
                          <a:ea typeface="Century Gothic" charset="0"/>
                          <a:cs typeface="Century Gothic" charset="0"/>
                        </a:rPr>
                      </a:br>
                      <a:r>
                        <a:rPr lang="en-US" sz="1650" dirty="0">
                          <a:solidFill>
                            <a:schemeClr val="bg1"/>
                          </a:solidFill>
                          <a:latin typeface="Century Gothic" charset="0"/>
                          <a:ea typeface="Century Gothic" charset="0"/>
                          <a:cs typeface="Century Gothic" charset="0"/>
                        </a:rPr>
                        <a:t> &amp; SEPARATE</a:t>
                      </a:r>
                      <a:r>
                        <a:rPr lang="en-US" sz="1650" baseline="0" dirty="0">
                          <a:solidFill>
                            <a:schemeClr val="bg1"/>
                          </a:solidFill>
                          <a:latin typeface="Century Gothic" charset="0"/>
                          <a:ea typeface="Century Gothic" charset="0"/>
                          <a:cs typeface="Century Gothic" charset="0"/>
                        </a:rPr>
                        <a:t> TAX RETURN</a:t>
                      </a:r>
                      <a:endParaRPr lang="en-US" sz="1650" dirty="0">
                        <a:solidFill>
                          <a:schemeClr val="bg1"/>
                        </a:solidFill>
                        <a:latin typeface="Century Gothic" charset="0"/>
                        <a:ea typeface="Century Gothic" charset="0"/>
                        <a:cs typeface="Century Gothic" charset="0"/>
                      </a:endParaRPr>
                    </a:p>
                  </a:txBody>
                  <a:tcPr marL="98713" marR="98713" marT="49356" marB="49356" anchor="ctr">
                    <a:solidFill>
                      <a:srgbClr val="003C4B"/>
                    </a:solidFill>
                  </a:tcPr>
                </a:tc>
                <a:tc>
                  <a:txBody>
                    <a:bodyPr/>
                    <a:lstStyle/>
                    <a:p>
                      <a:r>
                        <a:rPr lang="en-US" sz="1650" dirty="0">
                          <a:solidFill>
                            <a:schemeClr val="bg1"/>
                          </a:solidFill>
                          <a:latin typeface="Century Gothic" charset="0"/>
                          <a:ea typeface="Century Gothic" charset="0"/>
                          <a:cs typeface="Century Gothic" charset="0"/>
                        </a:rPr>
                        <a:t> YOU PAY EACH </a:t>
                      </a:r>
                      <a:br>
                        <a:rPr lang="en-US" sz="1650" dirty="0">
                          <a:solidFill>
                            <a:schemeClr val="bg1"/>
                          </a:solidFill>
                          <a:latin typeface="Century Gothic" charset="0"/>
                          <a:ea typeface="Century Gothic" charset="0"/>
                          <a:cs typeface="Century Gothic" charset="0"/>
                        </a:rPr>
                      </a:br>
                      <a:r>
                        <a:rPr lang="en-US" sz="1650" dirty="0">
                          <a:solidFill>
                            <a:schemeClr val="bg1"/>
                          </a:solidFill>
                          <a:latin typeface="Century Gothic" charset="0"/>
                          <a:ea typeface="Century Gothic" charset="0"/>
                          <a:cs typeface="Century Gothic" charset="0"/>
                        </a:rPr>
                        <a:t> MONTH (IN</a:t>
                      </a:r>
                      <a:r>
                        <a:rPr lang="en-US" sz="1650" baseline="0" dirty="0">
                          <a:solidFill>
                            <a:schemeClr val="bg1"/>
                          </a:solidFill>
                          <a:latin typeface="Century Gothic" charset="0"/>
                          <a:ea typeface="Century Gothic" charset="0"/>
                          <a:cs typeface="Century Gothic" charset="0"/>
                        </a:rPr>
                        <a:t> 2022) </a:t>
                      </a:r>
                      <a:endParaRPr lang="en-US" sz="1650" dirty="0">
                        <a:solidFill>
                          <a:schemeClr val="bg1"/>
                        </a:solidFill>
                        <a:latin typeface="Century Gothic" charset="0"/>
                        <a:ea typeface="Century Gothic" charset="0"/>
                        <a:cs typeface="Century Gothic" charset="0"/>
                      </a:endParaRPr>
                    </a:p>
                  </a:txBody>
                  <a:tcPr marL="98713" marR="98713" marT="49356" marB="49356" anchor="ctr">
                    <a:solidFill>
                      <a:srgbClr val="003C4B"/>
                    </a:solidFill>
                  </a:tcPr>
                </a:tc>
                <a:extLst>
                  <a:ext uri="{0D108BD9-81ED-4DB2-BD59-A6C34878D82A}">
                    <a16:rowId xmlns:a16="http://schemas.microsoft.com/office/drawing/2014/main" val="10000"/>
                  </a:ext>
                </a:extLst>
              </a:tr>
              <a:tr h="468342">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$91,000 or less</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$182,000 or less</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$91,000</a:t>
                      </a:r>
                      <a:r>
                        <a:rPr lang="en-US" sz="1650" b="1" baseline="0" dirty="0">
                          <a:solidFill>
                            <a:schemeClr val="tx1">
                              <a:lumMod val="65000"/>
                              <a:lumOff val="35000"/>
                            </a:schemeClr>
                          </a:solidFill>
                          <a:latin typeface="Century Gothic" charset="0"/>
                          <a:ea typeface="Century Gothic" charset="0"/>
                          <a:cs typeface="Century Gothic" charset="0"/>
                        </a:rPr>
                        <a:t> or less</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$170.10</a:t>
                      </a:r>
                    </a:p>
                  </a:txBody>
                  <a:tcPr marL="98713" marR="98713" marT="49356" marB="49356" anchor="ctr">
                    <a:solidFill>
                      <a:schemeClr val="bg1"/>
                    </a:solidFill>
                  </a:tcPr>
                </a:tc>
                <a:extLst>
                  <a:ext uri="{0D108BD9-81ED-4DB2-BD59-A6C34878D82A}">
                    <a16:rowId xmlns:a16="http://schemas.microsoft.com/office/drawing/2014/main" val="10001"/>
                  </a:ext>
                </a:extLst>
              </a:tr>
              <a:tr h="527394">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$91,001  to $114,000</a:t>
                      </a:r>
                    </a:p>
                  </a:txBody>
                  <a:tcPr marL="98713" marR="98713" marT="49356" marB="49356" anchor="ctr">
                    <a:solidFill>
                      <a:srgbClr val="E1E8EA"/>
                    </a:solidFill>
                  </a:tcPr>
                </a:tc>
                <a:tc>
                  <a:txBody>
                    <a:bodyPr/>
                    <a:lstStyle/>
                    <a:p>
                      <a:pPr>
                        <a:lnSpc>
                          <a:spcPct val="100000"/>
                        </a:lnSpc>
                      </a:pPr>
                      <a:r>
                        <a:rPr lang="en-US" sz="1650" b="1">
                          <a:solidFill>
                            <a:schemeClr val="tx1">
                              <a:lumMod val="65000"/>
                              <a:lumOff val="35000"/>
                            </a:schemeClr>
                          </a:solidFill>
                          <a:latin typeface="Century Gothic" charset="0"/>
                          <a:ea typeface="Century Gothic" charset="0"/>
                          <a:cs typeface="Century Gothic" charset="0"/>
                        </a:rPr>
                        <a:t>$182,001 </a:t>
                      </a:r>
                      <a:r>
                        <a:rPr lang="en-US" sz="1650" b="1" dirty="0">
                          <a:solidFill>
                            <a:schemeClr val="tx1">
                              <a:lumMod val="65000"/>
                              <a:lumOff val="35000"/>
                            </a:schemeClr>
                          </a:solidFill>
                          <a:latin typeface="Century Gothic" charset="0"/>
                          <a:ea typeface="Century Gothic" charset="0"/>
                          <a:cs typeface="Century Gothic" charset="0"/>
                        </a:rPr>
                        <a:t>to $228,000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Not Applicable</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$238.10</a:t>
                      </a:r>
                    </a:p>
                  </a:txBody>
                  <a:tcPr marL="98713" marR="98713" marT="49356" marB="49356" anchor="ctr">
                    <a:solidFill>
                      <a:srgbClr val="E1E8EA"/>
                    </a:solidFill>
                  </a:tcPr>
                </a:tc>
                <a:extLst>
                  <a:ext uri="{0D108BD9-81ED-4DB2-BD59-A6C34878D82A}">
                    <a16:rowId xmlns:a16="http://schemas.microsoft.com/office/drawing/2014/main" val="10002"/>
                  </a:ext>
                </a:extLst>
              </a:tr>
              <a:tr h="500135">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$114,001 to $142,000</a:t>
                      </a:r>
                    </a:p>
                  </a:txBody>
                  <a:tcPr marL="98713" marR="98713" marT="49356" marB="49356" anchor="ctr">
                    <a:solidFill>
                      <a:schemeClr val="bg1"/>
                    </a:solidFill>
                  </a:tcPr>
                </a:tc>
                <a:tc>
                  <a:txBody>
                    <a:bodyPr/>
                    <a:lstStyle/>
                    <a:p>
                      <a:pPr>
                        <a:lnSpc>
                          <a:spcPct val="100000"/>
                        </a:lnSpc>
                      </a:pPr>
                      <a:r>
                        <a:rPr lang="en-US" sz="1650" b="1" baseline="0" dirty="0">
                          <a:solidFill>
                            <a:schemeClr val="tx1">
                              <a:lumMod val="65000"/>
                              <a:lumOff val="35000"/>
                            </a:schemeClr>
                          </a:solidFill>
                          <a:latin typeface="Century Gothic" charset="0"/>
                          <a:ea typeface="Century Gothic" charset="0"/>
                          <a:cs typeface="Century Gothic" charset="0"/>
                        </a:rPr>
                        <a:t>$228,001 to $284,000</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50" b="1" dirty="0">
                          <a:solidFill>
                            <a:schemeClr val="tx1">
                              <a:lumMod val="65000"/>
                              <a:lumOff val="35000"/>
                            </a:schemeClr>
                          </a:solidFill>
                          <a:latin typeface="Century Gothic" charset="0"/>
                          <a:ea typeface="Century Gothic" charset="0"/>
                          <a:cs typeface="Century Gothic" charset="0"/>
                        </a:rPr>
                        <a:t>Not Applicable</a:t>
                      </a:r>
                    </a:p>
                  </a:txBody>
                  <a:tcPr marL="98713" marR="98713" marT="49356" marB="49356" anchor="ctr">
                    <a:solidFill>
                      <a:schemeClr val="bg1"/>
                    </a:solidFill>
                  </a:tcPr>
                </a:tc>
                <a:tc>
                  <a:txBody>
                    <a:bodyPr/>
                    <a:lstStyle/>
                    <a:p>
                      <a:pPr algn="l">
                        <a:lnSpc>
                          <a:spcPct val="100000"/>
                        </a:lnSpc>
                      </a:pPr>
                      <a:r>
                        <a:rPr lang="en-US" sz="1650" b="1" dirty="0">
                          <a:solidFill>
                            <a:schemeClr val="tx1">
                              <a:lumMod val="65000"/>
                              <a:lumOff val="35000"/>
                            </a:schemeClr>
                          </a:solidFill>
                          <a:latin typeface="Century Gothic" charset="0"/>
                          <a:ea typeface="Century Gothic" charset="0"/>
                          <a:cs typeface="Century Gothic" charset="0"/>
                        </a:rPr>
                        <a:t>$340.20</a:t>
                      </a:r>
                    </a:p>
                  </a:txBody>
                  <a:tcPr marL="98713" marR="98713" marT="49356" marB="49356" anchor="ctr">
                    <a:solidFill>
                      <a:schemeClr val="bg1"/>
                    </a:solidFill>
                  </a:tcPr>
                </a:tc>
                <a:extLst>
                  <a:ext uri="{0D108BD9-81ED-4DB2-BD59-A6C34878D82A}">
                    <a16:rowId xmlns:a16="http://schemas.microsoft.com/office/drawing/2014/main" val="10003"/>
                  </a:ext>
                </a:extLst>
              </a:tr>
              <a:tr h="511844">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$142,001</a:t>
                      </a:r>
                      <a:r>
                        <a:rPr lang="en-US" sz="1650" b="1" baseline="0" dirty="0">
                          <a:solidFill>
                            <a:schemeClr val="tx1">
                              <a:lumMod val="65000"/>
                              <a:lumOff val="35000"/>
                            </a:schemeClr>
                          </a:solidFill>
                          <a:latin typeface="Century Gothic" charset="0"/>
                          <a:ea typeface="Century Gothic" charset="0"/>
                          <a:cs typeface="Century Gothic" charset="0"/>
                        </a:rPr>
                        <a:t> to $170,000</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rgbClr val="E1E8EA"/>
                    </a:solidFill>
                  </a:tcPr>
                </a:tc>
                <a:tc>
                  <a:txBody>
                    <a:bodyPr/>
                    <a:lstStyle/>
                    <a:p>
                      <a:pPr>
                        <a:lnSpc>
                          <a:spcPct val="100000"/>
                        </a:lnSpc>
                      </a:pPr>
                      <a:r>
                        <a:rPr lang="en-US" sz="1650" b="1" baseline="0" dirty="0">
                          <a:solidFill>
                            <a:schemeClr val="tx1">
                              <a:lumMod val="65000"/>
                              <a:lumOff val="35000"/>
                            </a:schemeClr>
                          </a:solidFill>
                          <a:latin typeface="Century Gothic" charset="0"/>
                          <a:ea typeface="Century Gothic" charset="0"/>
                          <a:cs typeface="Century Gothic" charset="0"/>
                        </a:rPr>
                        <a:t>$284,001 to $340,000</a:t>
                      </a:r>
                      <a:endParaRPr lang="en-US" sz="1650" b="1" dirty="0">
                        <a:solidFill>
                          <a:schemeClr val="tx1">
                            <a:lumMod val="65000"/>
                            <a:lumOff val="35000"/>
                          </a:schemeClr>
                        </a:solidFill>
                        <a:latin typeface="Century Gothic" charset="0"/>
                        <a:ea typeface="Century Gothic" charset="0"/>
                        <a:cs typeface="Century Gothic" charset="0"/>
                      </a:endParaRPr>
                    </a:p>
                  </a:txBody>
                  <a:tcPr marL="98713" marR="98713" marT="49356" marB="49356" anchor="ctr">
                    <a:solidFill>
                      <a:srgbClr val="E1E8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50" b="1" dirty="0">
                          <a:solidFill>
                            <a:schemeClr val="tx1">
                              <a:lumMod val="65000"/>
                              <a:lumOff val="35000"/>
                            </a:schemeClr>
                          </a:solidFill>
                          <a:latin typeface="Century Gothic" charset="0"/>
                          <a:ea typeface="Century Gothic" charset="0"/>
                          <a:cs typeface="Century Gothic" charset="0"/>
                        </a:rPr>
                        <a:t>Not Applicable</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$442.30</a:t>
                      </a:r>
                    </a:p>
                  </a:txBody>
                  <a:tcPr marL="98713" marR="98713" marT="49356" marB="49356" anchor="ctr">
                    <a:solidFill>
                      <a:srgbClr val="E1E8EA"/>
                    </a:solidFill>
                  </a:tcPr>
                </a:tc>
                <a:extLst>
                  <a:ext uri="{0D108BD9-81ED-4DB2-BD59-A6C34878D82A}">
                    <a16:rowId xmlns:a16="http://schemas.microsoft.com/office/drawing/2014/main" val="10004"/>
                  </a:ext>
                </a:extLst>
              </a:tr>
              <a:tr h="493565">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$170,001 to $500,000</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$340,001 to $750,000</a:t>
                      </a:r>
                    </a:p>
                  </a:txBody>
                  <a:tcPr marL="98713" marR="98713" marT="49356" marB="4935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b="1" dirty="0">
                          <a:solidFill>
                            <a:schemeClr val="tx1">
                              <a:lumMod val="65000"/>
                              <a:lumOff val="35000"/>
                            </a:schemeClr>
                          </a:solidFill>
                          <a:latin typeface="Century Gothic" charset="0"/>
                          <a:ea typeface="Century Gothic" charset="0"/>
                          <a:cs typeface="Century Gothic" charset="0"/>
                        </a:rPr>
                        <a:t>$91,000 to $409,000</a:t>
                      </a:r>
                    </a:p>
                  </a:txBody>
                  <a:tcPr marL="98713" marR="98713" marT="49356" marB="49356" anchor="ctr">
                    <a:solidFill>
                      <a:schemeClr val="bg1"/>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$544.30</a:t>
                      </a:r>
                    </a:p>
                  </a:txBody>
                  <a:tcPr marL="98713" marR="98713" marT="49356" marB="49356" anchor="ctr">
                    <a:solidFill>
                      <a:schemeClr val="bg1"/>
                    </a:solidFill>
                  </a:tcPr>
                </a:tc>
                <a:extLst>
                  <a:ext uri="{0D108BD9-81ED-4DB2-BD59-A6C34878D82A}">
                    <a16:rowId xmlns:a16="http://schemas.microsoft.com/office/drawing/2014/main" val="10005"/>
                  </a:ext>
                </a:extLst>
              </a:tr>
              <a:tr h="511844">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$500,000+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$750,000+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$409,000+</a:t>
                      </a:r>
                    </a:p>
                  </a:txBody>
                  <a:tcPr marL="98713" marR="98713" marT="49356" marB="49356" anchor="ctr">
                    <a:solidFill>
                      <a:srgbClr val="E1E8EA"/>
                    </a:solidFill>
                  </a:tcPr>
                </a:tc>
                <a:tc>
                  <a:txBody>
                    <a:bodyPr/>
                    <a:lstStyle/>
                    <a:p>
                      <a:pPr>
                        <a:lnSpc>
                          <a:spcPct val="100000"/>
                        </a:lnSpc>
                      </a:pPr>
                      <a:r>
                        <a:rPr lang="en-US" sz="1650" b="1" dirty="0">
                          <a:solidFill>
                            <a:schemeClr val="tx1">
                              <a:lumMod val="65000"/>
                              <a:lumOff val="35000"/>
                            </a:schemeClr>
                          </a:solidFill>
                          <a:latin typeface="Century Gothic" charset="0"/>
                          <a:ea typeface="Century Gothic" charset="0"/>
                          <a:cs typeface="Century Gothic" charset="0"/>
                        </a:rPr>
                        <a:t>$578.30</a:t>
                      </a:r>
                    </a:p>
                  </a:txBody>
                  <a:tcPr marL="98713" marR="98713" marT="49356" marB="49356" anchor="ctr">
                    <a:solidFill>
                      <a:srgbClr val="E1E8EA"/>
                    </a:solidFill>
                  </a:tcPr>
                </a:tc>
                <a:extLst>
                  <a:ext uri="{0D108BD9-81ED-4DB2-BD59-A6C34878D82A}">
                    <a16:rowId xmlns:a16="http://schemas.microsoft.com/office/drawing/2014/main" val="1761376478"/>
                  </a:ext>
                </a:extLst>
              </a:tr>
            </a:tbl>
          </a:graphicData>
        </a:graphic>
      </p:graphicFrame>
      <p:pic>
        <p:nvPicPr>
          <p:cNvPr id="5" name="Picture 4">
            <a:extLst>
              <a:ext uri="{FF2B5EF4-FFF2-40B4-BE49-F238E27FC236}">
                <a16:creationId xmlns:a16="http://schemas.microsoft.com/office/drawing/2014/main" id="{AF11DFEE-C27F-C646-BA6F-A9D262C5AE06}"/>
              </a:ext>
            </a:extLst>
          </p:cNvPr>
          <p:cNvPicPr>
            <a:picLocks noChangeAspect="1"/>
          </p:cNvPicPr>
          <p:nvPr/>
        </p:nvPicPr>
        <p:blipFill>
          <a:blip r:embed="rId3"/>
          <a:stretch>
            <a:fillRect/>
          </a:stretch>
        </p:blipFill>
        <p:spPr>
          <a:xfrm>
            <a:off x="9748157" y="6107949"/>
            <a:ext cx="2095820" cy="464684"/>
          </a:xfrm>
          <a:prstGeom prst="rect">
            <a:avLst/>
          </a:prstGeom>
        </p:spPr>
      </p:pic>
      <p:sp>
        <p:nvSpPr>
          <p:cNvPr id="6" name="TextBox 5">
            <a:extLst>
              <a:ext uri="{FF2B5EF4-FFF2-40B4-BE49-F238E27FC236}">
                <a16:creationId xmlns:a16="http://schemas.microsoft.com/office/drawing/2014/main" id="{AF9F7035-C0A9-FF48-BC10-EDA577F02667}"/>
              </a:ext>
            </a:extLst>
          </p:cNvPr>
          <p:cNvSpPr txBox="1"/>
          <p:nvPr/>
        </p:nvSpPr>
        <p:spPr>
          <a:xfrm rot="16200000">
            <a:off x="-712600" y="1242686"/>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spTree>
    <p:extLst>
      <p:ext uri="{BB962C8B-B14F-4D97-AF65-F5344CB8AC3E}">
        <p14:creationId xmlns:p14="http://schemas.microsoft.com/office/powerpoint/2010/main" val="349359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26461"/>
            <a:ext cx="6261100" cy="1286291"/>
          </a:xfrm>
        </p:spPr>
        <p:txBody>
          <a:bodyPr>
            <a:normAutofit/>
          </a:bodyPr>
          <a:lstStyle/>
          <a:p>
            <a:r>
              <a:rPr lang="en-US" sz="3400" b="1" dirty="0">
                <a:solidFill>
                  <a:srgbClr val="007791"/>
                </a:solidFill>
              </a:rPr>
              <a:t>Samples of Medicare Costs – </a:t>
            </a:r>
            <a:r>
              <a:rPr lang="en-US" sz="3400" dirty="0">
                <a:solidFill>
                  <a:srgbClr val="007791"/>
                </a:solidFill>
              </a:rPr>
              <a:t>Care under Part A</a:t>
            </a:r>
          </a:p>
        </p:txBody>
      </p:sp>
      <p:sp>
        <p:nvSpPr>
          <p:cNvPr id="3" name="Content Placeholder 2"/>
          <p:cNvSpPr>
            <a:spLocks noGrp="1"/>
          </p:cNvSpPr>
          <p:nvPr>
            <p:ph idx="4294967295"/>
          </p:nvPr>
        </p:nvSpPr>
        <p:spPr>
          <a:xfrm>
            <a:off x="1354238" y="1649196"/>
            <a:ext cx="1522237" cy="1286291"/>
          </a:xfrm>
        </p:spPr>
        <p:txBody>
          <a:bodyPr>
            <a:noAutofit/>
          </a:bodyPr>
          <a:lstStyle/>
          <a:p>
            <a:pPr marL="0" indent="0">
              <a:buNone/>
            </a:pPr>
            <a:r>
              <a:rPr lang="en-US" sz="1800" b="1" dirty="0">
                <a:solidFill>
                  <a:srgbClr val="003C4B"/>
                </a:solidFill>
              </a:rPr>
              <a:t>Hospital and Skilled Nursing Insurance</a:t>
            </a:r>
          </a:p>
        </p:txBody>
      </p:sp>
      <p:graphicFrame>
        <p:nvGraphicFramePr>
          <p:cNvPr id="4" name="Table 3"/>
          <p:cNvGraphicFramePr>
            <a:graphicFrameLocks noGrp="1"/>
          </p:cNvGraphicFramePr>
          <p:nvPr>
            <p:extLst>
              <p:ext uri="{D42A27DB-BD31-4B8C-83A1-F6EECF244321}">
                <p14:modId xmlns:p14="http://schemas.microsoft.com/office/powerpoint/2010/main" val="4057711360"/>
              </p:ext>
            </p:extLst>
          </p:nvPr>
        </p:nvGraphicFramePr>
        <p:xfrm>
          <a:off x="2886973" y="1683945"/>
          <a:ext cx="1686492" cy="4156476"/>
        </p:xfrm>
        <a:graphic>
          <a:graphicData uri="http://schemas.openxmlformats.org/drawingml/2006/table">
            <a:tbl>
              <a:tblPr firstRow="1" bandRow="1">
                <a:tableStyleId>{F5AB1C69-6EDB-4FF4-983F-18BD219EF322}</a:tableStyleId>
              </a:tblPr>
              <a:tblGrid>
                <a:gridCol w="1686492">
                  <a:extLst>
                    <a:ext uri="{9D8B030D-6E8A-4147-A177-3AD203B41FA5}">
                      <a16:colId xmlns:a16="http://schemas.microsoft.com/office/drawing/2014/main" val="20000"/>
                    </a:ext>
                  </a:extLst>
                </a:gridCol>
              </a:tblGrid>
              <a:tr h="389314">
                <a:tc>
                  <a:txBody>
                    <a:bodyPr/>
                    <a:lstStyle/>
                    <a:p>
                      <a:r>
                        <a:rPr lang="en-US" sz="1400" b="1" dirty="0">
                          <a:latin typeface="Century Gothic" charset="0"/>
                          <a:ea typeface="Century Gothic" charset="0"/>
                          <a:cs typeface="Century Gothic" charset="0"/>
                        </a:rPr>
                        <a:t> SERVICE</a:t>
                      </a:r>
                      <a:r>
                        <a:rPr lang="en-US" sz="1400" b="1" baseline="0" dirty="0">
                          <a:latin typeface="Century Gothic" charset="0"/>
                          <a:ea typeface="Century Gothic" charset="0"/>
                          <a:cs typeface="Century Gothic" charset="0"/>
                        </a:rPr>
                        <a:t> </a:t>
                      </a:r>
                      <a:endParaRPr lang="en-US" sz="1400" b="1" dirty="0">
                        <a:latin typeface="Century Gothic" charset="0"/>
                        <a:ea typeface="Century Gothic" charset="0"/>
                        <a:cs typeface="Century Gothic" charset="0"/>
                      </a:endParaRPr>
                    </a:p>
                  </a:txBody>
                  <a:tcPr anchor="ctr">
                    <a:solidFill>
                      <a:srgbClr val="003C4B"/>
                    </a:solidFill>
                  </a:tcPr>
                </a:tc>
                <a:extLst>
                  <a:ext uri="{0D108BD9-81ED-4DB2-BD59-A6C34878D82A}">
                    <a16:rowId xmlns:a16="http://schemas.microsoft.com/office/drawing/2014/main" val="10000"/>
                  </a:ext>
                </a:extLst>
              </a:tr>
              <a:tr h="2406965">
                <a:tc>
                  <a:txBody>
                    <a:bodyPr/>
                    <a:lstStyle/>
                    <a:p>
                      <a:pPr algn="l"/>
                      <a:r>
                        <a:rPr lang="en-US" sz="1400" b="1" dirty="0">
                          <a:solidFill>
                            <a:srgbClr val="003C4B"/>
                          </a:solidFill>
                          <a:latin typeface="Century Gothic" charset="0"/>
                          <a:ea typeface="Century Gothic" charset="0"/>
                          <a:cs typeface="Century Gothic" charset="0"/>
                        </a:rPr>
                        <a:t> Hospitalization</a:t>
                      </a:r>
                    </a:p>
                  </a:txBody>
                  <a:tcPr anchor="ctr">
                    <a:solidFill>
                      <a:srgbClr val="E1E8EA"/>
                    </a:solidFill>
                  </a:tcPr>
                </a:tc>
                <a:extLst>
                  <a:ext uri="{0D108BD9-81ED-4DB2-BD59-A6C34878D82A}">
                    <a16:rowId xmlns:a16="http://schemas.microsoft.com/office/drawing/2014/main" val="10001"/>
                  </a:ext>
                </a:extLst>
              </a:tr>
              <a:tr h="1360197">
                <a:tc>
                  <a:txBody>
                    <a:bodyPr/>
                    <a:lstStyle/>
                    <a:p>
                      <a:pPr algn="l"/>
                      <a:r>
                        <a:rPr lang="en-US" sz="1400" b="1" dirty="0">
                          <a:solidFill>
                            <a:srgbClr val="003C4B"/>
                          </a:solidFill>
                          <a:latin typeface="Century Gothic" charset="0"/>
                          <a:ea typeface="Century Gothic" charset="0"/>
                          <a:cs typeface="Century Gothic" charset="0"/>
                        </a:rPr>
                        <a:t> Skilled Nursing</a:t>
                      </a:r>
                      <a:r>
                        <a:rPr lang="en-US" sz="1400" b="1" baseline="0" dirty="0">
                          <a:solidFill>
                            <a:srgbClr val="003C4B"/>
                          </a:solidFill>
                          <a:latin typeface="Century Gothic" charset="0"/>
                          <a:ea typeface="Century Gothic" charset="0"/>
                          <a:cs typeface="Century Gothic" charset="0"/>
                        </a:rPr>
                        <a:t> </a:t>
                      </a:r>
                    </a:p>
                    <a:p>
                      <a:pPr algn="l"/>
                      <a:r>
                        <a:rPr lang="en-US" sz="1400" b="1" baseline="0" dirty="0">
                          <a:solidFill>
                            <a:srgbClr val="003C4B"/>
                          </a:solidFill>
                          <a:latin typeface="Century Gothic" charset="0"/>
                          <a:ea typeface="Century Gothic" charset="0"/>
                          <a:cs typeface="Century Gothic" charset="0"/>
                        </a:rPr>
                        <a:t> Facility Care</a:t>
                      </a:r>
                      <a:endParaRPr lang="en-US" sz="1400" b="1" dirty="0">
                        <a:solidFill>
                          <a:srgbClr val="003C4B"/>
                        </a:solidFill>
                        <a:latin typeface="Century Gothic" charset="0"/>
                        <a:ea typeface="Century Gothic" charset="0"/>
                        <a:cs typeface="Century Gothic" charset="0"/>
                      </a:endParaRPr>
                    </a:p>
                  </a:txBody>
                  <a:tcPr anchor="ctr">
                    <a:solidFill>
                      <a:srgbClr val="E1E8EA"/>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9609209"/>
              </p:ext>
            </p:extLst>
          </p:nvPr>
        </p:nvGraphicFramePr>
        <p:xfrm>
          <a:off x="4577092" y="1692998"/>
          <a:ext cx="7031812" cy="4147423"/>
        </p:xfrm>
        <a:graphic>
          <a:graphicData uri="http://schemas.openxmlformats.org/drawingml/2006/table">
            <a:tbl>
              <a:tblPr firstRow="1" bandRow="1">
                <a:tableStyleId>{F5AB1C69-6EDB-4FF4-983F-18BD219EF322}</a:tableStyleId>
              </a:tblPr>
              <a:tblGrid>
                <a:gridCol w="3519986">
                  <a:extLst>
                    <a:ext uri="{9D8B030D-6E8A-4147-A177-3AD203B41FA5}">
                      <a16:colId xmlns:a16="http://schemas.microsoft.com/office/drawing/2014/main" val="20000"/>
                    </a:ext>
                  </a:extLst>
                </a:gridCol>
                <a:gridCol w="3511826">
                  <a:extLst>
                    <a:ext uri="{9D8B030D-6E8A-4147-A177-3AD203B41FA5}">
                      <a16:colId xmlns:a16="http://schemas.microsoft.com/office/drawing/2014/main" val="20001"/>
                    </a:ext>
                  </a:extLst>
                </a:gridCol>
              </a:tblGrid>
              <a:tr h="372849">
                <a:tc>
                  <a:txBody>
                    <a:bodyPr/>
                    <a:lstStyle/>
                    <a:p>
                      <a:r>
                        <a:rPr lang="en-US" sz="1400" b="1" dirty="0">
                          <a:latin typeface="Century Gothic" charset="0"/>
                          <a:ea typeface="Century Gothic" charset="0"/>
                          <a:cs typeface="Century Gothic" charset="0"/>
                        </a:rPr>
                        <a:t>MEDICARE</a:t>
                      </a:r>
                      <a:r>
                        <a:rPr lang="en-US" sz="1400" b="1" baseline="0" dirty="0">
                          <a:latin typeface="Century Gothic" charset="0"/>
                          <a:ea typeface="Century Gothic" charset="0"/>
                          <a:cs typeface="Century Gothic" charset="0"/>
                        </a:rPr>
                        <a:t> PAYS</a:t>
                      </a:r>
                      <a:endParaRPr lang="en-US" sz="1400" b="1" dirty="0">
                        <a:latin typeface="Century Gothic" charset="0"/>
                        <a:ea typeface="Century Gothic" charset="0"/>
                        <a:cs typeface="Century Gothic" charset="0"/>
                      </a:endParaRPr>
                    </a:p>
                  </a:txBody>
                  <a:tcPr anchor="ctr">
                    <a:solidFill>
                      <a:srgbClr val="003C4B"/>
                    </a:solidFill>
                  </a:tcPr>
                </a:tc>
                <a:tc>
                  <a:txBody>
                    <a:bodyPr/>
                    <a:lstStyle/>
                    <a:p>
                      <a:r>
                        <a:rPr lang="en-US" sz="1400" b="1" dirty="0">
                          <a:latin typeface="Century Gothic" charset="0"/>
                          <a:ea typeface="Century Gothic" charset="0"/>
                          <a:cs typeface="Century Gothic" charset="0"/>
                        </a:rPr>
                        <a:t>YOUR COST SHARE</a:t>
                      </a:r>
                    </a:p>
                  </a:txBody>
                  <a:tcPr anchor="ctr">
                    <a:solidFill>
                      <a:srgbClr val="003C4B"/>
                    </a:solidFill>
                  </a:tcPr>
                </a:tc>
                <a:extLst>
                  <a:ext uri="{0D108BD9-81ED-4DB2-BD59-A6C34878D82A}">
                    <a16:rowId xmlns:a16="http://schemas.microsoft.com/office/drawing/2014/main" val="10000"/>
                  </a:ext>
                </a:extLst>
              </a:tr>
              <a:tr h="291074">
                <a:tc>
                  <a:txBody>
                    <a:bodyPr/>
                    <a:lstStyle/>
                    <a:p>
                      <a:r>
                        <a:rPr lang="en-US" sz="1400" b="1" i="0" u="none" strike="noStrike" kern="1200" baseline="0" dirty="0">
                          <a:solidFill>
                            <a:srgbClr val="53565A"/>
                          </a:solidFill>
                          <a:latin typeface="Century Gothic" charset="0"/>
                          <a:ea typeface="Century Gothic" charset="0"/>
                          <a:cs typeface="Century Gothic" charset="0"/>
                        </a:rPr>
                        <a:t>Days 1–60 — All but $1,556</a:t>
                      </a:r>
                      <a:endParaRPr lang="en-US" sz="1400" b="1" dirty="0">
                        <a:solidFill>
                          <a:srgbClr val="53565A"/>
                        </a:solidFill>
                        <a:latin typeface="Century Gothic" charset="0"/>
                        <a:ea typeface="Century Gothic" charset="0"/>
                        <a:cs typeface="Century Gothic"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rgbClr val="53565A"/>
                          </a:solidFill>
                          <a:latin typeface="Century Gothic" charset="0"/>
                          <a:ea typeface="Century Gothic" charset="0"/>
                          <a:cs typeface="Century Gothic" charset="0"/>
                        </a:rPr>
                        <a:t>$1,556</a:t>
                      </a:r>
                      <a:endParaRPr lang="en-US" sz="1400" b="1" dirty="0">
                        <a:solidFill>
                          <a:srgbClr val="53565A"/>
                        </a:solidFill>
                        <a:latin typeface="Century Gothic" charset="0"/>
                        <a:ea typeface="Century Gothic" charset="0"/>
                        <a:cs typeface="Century Gothic" charset="0"/>
                      </a:endParaRPr>
                    </a:p>
                  </a:txBody>
                  <a:tcPr>
                    <a:solidFill>
                      <a:schemeClr val="bg1"/>
                    </a:solidFill>
                  </a:tcPr>
                </a:tc>
                <a:extLst>
                  <a:ext uri="{0D108BD9-81ED-4DB2-BD59-A6C34878D82A}">
                    <a16:rowId xmlns:a16="http://schemas.microsoft.com/office/drawing/2014/main" val="10001"/>
                  </a:ext>
                </a:extLst>
              </a:tr>
              <a:tr h="479960">
                <a:tc>
                  <a:txBody>
                    <a:bodyPr/>
                    <a:lstStyle/>
                    <a:p>
                      <a:r>
                        <a:rPr lang="en-US" sz="1400" b="1" i="0" u="none" strike="noStrike" kern="1200" baseline="0" dirty="0">
                          <a:solidFill>
                            <a:srgbClr val="53565A"/>
                          </a:solidFill>
                          <a:latin typeface="Century Gothic" charset="0"/>
                          <a:ea typeface="Century Gothic" charset="0"/>
                          <a:cs typeface="Century Gothic" charset="0"/>
                        </a:rPr>
                        <a:t>Days 61–90</a:t>
                      </a:r>
                    </a:p>
                    <a:p>
                      <a:r>
                        <a:rPr lang="en-US" sz="1400" b="1" i="0" u="none" strike="noStrike" kern="1200" baseline="0" dirty="0">
                          <a:solidFill>
                            <a:srgbClr val="53565A"/>
                          </a:solidFill>
                          <a:latin typeface="Century Gothic" charset="0"/>
                          <a:ea typeface="Century Gothic" charset="0"/>
                          <a:cs typeface="Century Gothic" charset="0"/>
                        </a:rPr>
                        <a:t>All but $389 per day</a:t>
                      </a:r>
                      <a:endParaRPr lang="en-US" sz="1400" b="1" dirty="0">
                        <a:solidFill>
                          <a:srgbClr val="53565A"/>
                        </a:solidFill>
                        <a:latin typeface="Century Gothic" charset="0"/>
                        <a:ea typeface="Century Gothic" charset="0"/>
                        <a:cs typeface="Century Gothic" charset="0"/>
                      </a:endParaRPr>
                    </a:p>
                  </a:txBody>
                  <a:tcPr anchor="ctr">
                    <a:solidFill>
                      <a:srgbClr val="E1E8EA"/>
                    </a:solidFill>
                  </a:tcPr>
                </a:tc>
                <a:tc>
                  <a:txBody>
                    <a:bodyPr/>
                    <a:lstStyle/>
                    <a:p>
                      <a:r>
                        <a:rPr lang="en-US" sz="1400" b="1" i="0" u="none" strike="noStrike" kern="1200" baseline="0" dirty="0">
                          <a:solidFill>
                            <a:srgbClr val="53565A"/>
                          </a:solidFill>
                          <a:latin typeface="Century Gothic" charset="0"/>
                          <a:ea typeface="Century Gothic" charset="0"/>
                          <a:cs typeface="Century Gothic" charset="0"/>
                        </a:rPr>
                        <a:t>$389 per day</a:t>
                      </a:r>
                      <a:endParaRPr lang="en-US" sz="1400" b="1" dirty="0">
                        <a:solidFill>
                          <a:srgbClr val="53565A"/>
                        </a:solidFill>
                        <a:latin typeface="Century Gothic" charset="0"/>
                        <a:ea typeface="Century Gothic" charset="0"/>
                        <a:cs typeface="Century Gothic" charset="0"/>
                      </a:endParaRPr>
                    </a:p>
                  </a:txBody>
                  <a:tcPr anchor="ctr">
                    <a:solidFill>
                      <a:srgbClr val="E1E8EA"/>
                    </a:solidFill>
                  </a:tcPr>
                </a:tc>
                <a:extLst>
                  <a:ext uri="{0D108BD9-81ED-4DB2-BD59-A6C34878D82A}">
                    <a16:rowId xmlns:a16="http://schemas.microsoft.com/office/drawing/2014/main" val="10002"/>
                  </a:ext>
                </a:extLst>
              </a:tr>
              <a:tr h="677590">
                <a:tc>
                  <a:txBody>
                    <a:bodyPr/>
                    <a:lstStyle/>
                    <a:p>
                      <a:r>
                        <a:rPr lang="en-US" sz="1400" b="1" i="0" u="none" strike="noStrike" kern="1200" baseline="0" dirty="0">
                          <a:solidFill>
                            <a:srgbClr val="53565A"/>
                          </a:solidFill>
                          <a:latin typeface="Century Gothic" charset="0"/>
                          <a:ea typeface="Century Gothic" charset="0"/>
                          <a:cs typeface="Century Gothic" charset="0"/>
                        </a:rPr>
                        <a:t>Days 91–150</a:t>
                      </a:r>
                    </a:p>
                    <a:p>
                      <a:r>
                        <a:rPr lang="en-US" sz="1400" b="1" i="0" u="none" strike="noStrike" kern="1200" baseline="0" dirty="0">
                          <a:solidFill>
                            <a:srgbClr val="53565A"/>
                          </a:solidFill>
                          <a:latin typeface="Century Gothic" charset="0"/>
                          <a:ea typeface="Century Gothic" charset="0"/>
                          <a:cs typeface="Century Gothic" charset="0"/>
                        </a:rPr>
                        <a:t>(Lifetime Reserve Days)</a:t>
                      </a:r>
                    </a:p>
                    <a:p>
                      <a:r>
                        <a:rPr lang="en-US" sz="1400" b="1" i="0" u="none" strike="noStrike" kern="1200" baseline="0" dirty="0">
                          <a:solidFill>
                            <a:srgbClr val="53565A"/>
                          </a:solidFill>
                          <a:latin typeface="Century Gothic" charset="0"/>
                          <a:ea typeface="Century Gothic" charset="0"/>
                          <a:cs typeface="Century Gothic" charset="0"/>
                        </a:rPr>
                        <a:t>All but $778 per day</a:t>
                      </a:r>
                      <a:endParaRPr lang="en-US" sz="1400" b="1" dirty="0">
                        <a:solidFill>
                          <a:srgbClr val="53565A"/>
                        </a:solidFill>
                        <a:latin typeface="Century Gothic" charset="0"/>
                        <a:ea typeface="Century Gothic" charset="0"/>
                        <a:cs typeface="Century Gothic" charset="0"/>
                      </a:endParaRPr>
                    </a:p>
                  </a:txBody>
                  <a:tcPr anchor="ctr">
                    <a:solidFill>
                      <a:schemeClr val="bg1"/>
                    </a:solidFill>
                  </a:tcPr>
                </a:tc>
                <a:tc>
                  <a:txBody>
                    <a:bodyPr/>
                    <a:lstStyle/>
                    <a:p>
                      <a:r>
                        <a:rPr lang="en-US" sz="1400" b="1" i="0" u="none" strike="noStrike" kern="1200" baseline="0" dirty="0">
                          <a:solidFill>
                            <a:srgbClr val="53565A"/>
                          </a:solidFill>
                          <a:latin typeface="Century Gothic" charset="0"/>
                          <a:ea typeface="Century Gothic" charset="0"/>
                          <a:cs typeface="Century Gothic" charset="0"/>
                        </a:rPr>
                        <a:t>$778 per day</a:t>
                      </a:r>
                      <a:endParaRPr lang="en-US" sz="1400" b="1" dirty="0">
                        <a:solidFill>
                          <a:srgbClr val="53565A"/>
                        </a:solidFill>
                        <a:latin typeface="Century Gothic" charset="0"/>
                        <a:ea typeface="Century Gothic" charset="0"/>
                        <a:cs typeface="Century Gothic" charset="0"/>
                      </a:endParaRPr>
                    </a:p>
                  </a:txBody>
                  <a:tcPr anchor="ctr">
                    <a:solidFill>
                      <a:schemeClr val="bg1"/>
                    </a:solidFill>
                  </a:tcPr>
                </a:tc>
                <a:extLst>
                  <a:ext uri="{0D108BD9-81ED-4DB2-BD59-A6C34878D82A}">
                    <a16:rowId xmlns:a16="http://schemas.microsoft.com/office/drawing/2014/main" val="10003"/>
                  </a:ext>
                </a:extLst>
              </a:tr>
              <a:tr h="574174">
                <a:tc>
                  <a:txBody>
                    <a:bodyPr/>
                    <a:lstStyle/>
                    <a:p>
                      <a:r>
                        <a:rPr lang="en-US" sz="1400" b="1" i="0" u="none" strike="noStrike" kern="1200" baseline="0" dirty="0">
                          <a:solidFill>
                            <a:srgbClr val="53565A"/>
                          </a:solidFill>
                          <a:latin typeface="Century Gothic" charset="0"/>
                          <a:ea typeface="Century Gothic" charset="0"/>
                          <a:cs typeface="Century Gothic" charset="0"/>
                        </a:rPr>
                        <a:t>Nothing beyond 150 days</a:t>
                      </a:r>
                    </a:p>
                    <a:p>
                      <a:r>
                        <a:rPr lang="en-US" sz="1400" b="1" i="0" u="none" strike="noStrike" kern="1200" baseline="0" dirty="0">
                          <a:solidFill>
                            <a:srgbClr val="53565A"/>
                          </a:solidFill>
                          <a:latin typeface="Century Gothic" charset="0"/>
                          <a:ea typeface="Century Gothic" charset="0"/>
                          <a:cs typeface="Century Gothic" charset="0"/>
                        </a:rPr>
                        <a:t>(After using Lifetime Reserve Days)</a:t>
                      </a:r>
                      <a:endParaRPr lang="en-US" sz="1400" b="1" dirty="0">
                        <a:solidFill>
                          <a:srgbClr val="53565A"/>
                        </a:solidFill>
                        <a:latin typeface="Century Gothic" charset="0"/>
                        <a:ea typeface="Century Gothic" charset="0"/>
                        <a:cs typeface="Century Gothic" charset="0"/>
                      </a:endParaRPr>
                    </a:p>
                  </a:txBody>
                  <a:tcPr anchor="ctr">
                    <a:solidFill>
                      <a:srgbClr val="E1E8EA"/>
                    </a:solidFill>
                  </a:tcPr>
                </a:tc>
                <a:tc>
                  <a:txBody>
                    <a:bodyPr/>
                    <a:lstStyle/>
                    <a:p>
                      <a:r>
                        <a:rPr lang="en-US" sz="1400" b="1" i="0" u="none" strike="noStrike" kern="1200" baseline="0" dirty="0">
                          <a:solidFill>
                            <a:srgbClr val="53565A"/>
                          </a:solidFill>
                          <a:latin typeface="Century Gothic" charset="0"/>
                          <a:ea typeface="Century Gothic" charset="0"/>
                          <a:cs typeface="Century Gothic" charset="0"/>
                        </a:rPr>
                        <a:t>All costs for the remainder of the hospital stay</a:t>
                      </a:r>
                      <a:endParaRPr lang="en-US" sz="1400" b="1" dirty="0">
                        <a:solidFill>
                          <a:srgbClr val="53565A"/>
                        </a:solidFill>
                        <a:latin typeface="Century Gothic" charset="0"/>
                        <a:ea typeface="Century Gothic" charset="0"/>
                        <a:cs typeface="Century Gothic" charset="0"/>
                      </a:endParaRPr>
                    </a:p>
                  </a:txBody>
                  <a:tcPr anchor="ctr">
                    <a:solidFill>
                      <a:srgbClr val="E1E8EA"/>
                    </a:solidFill>
                  </a:tcPr>
                </a:tc>
                <a:extLst>
                  <a:ext uri="{0D108BD9-81ED-4DB2-BD59-A6C34878D82A}">
                    <a16:rowId xmlns:a16="http://schemas.microsoft.com/office/drawing/2014/main" val="10004"/>
                  </a:ext>
                </a:extLst>
              </a:tr>
              <a:tr h="291074">
                <a:tc>
                  <a:txBody>
                    <a:bodyPr/>
                    <a:lstStyle/>
                    <a:p>
                      <a:r>
                        <a:rPr lang="en-US" sz="1400" b="1" i="0" u="none" strike="noStrike" kern="1200" baseline="0" dirty="0">
                          <a:solidFill>
                            <a:srgbClr val="53565A"/>
                          </a:solidFill>
                          <a:latin typeface="Century Gothic" charset="0"/>
                          <a:ea typeface="Century Gothic" charset="0"/>
                          <a:cs typeface="Century Gothic" charset="0"/>
                        </a:rPr>
                        <a:t>First 3 pints of blood – $0</a:t>
                      </a:r>
                      <a:endParaRPr lang="en-US" sz="1400" b="1" dirty="0">
                        <a:solidFill>
                          <a:srgbClr val="53565A"/>
                        </a:solidFill>
                        <a:latin typeface="Century Gothic" charset="0"/>
                        <a:ea typeface="Century Gothic" charset="0"/>
                        <a:cs typeface="Century Gothic" charset="0"/>
                      </a:endParaRPr>
                    </a:p>
                  </a:txBody>
                  <a:tcPr>
                    <a:solidFill>
                      <a:schemeClr val="bg1"/>
                    </a:solidFill>
                  </a:tcPr>
                </a:tc>
                <a:tc>
                  <a:txBody>
                    <a:bodyPr/>
                    <a:lstStyle/>
                    <a:p>
                      <a:r>
                        <a:rPr lang="en-US" sz="1400" b="1" dirty="0">
                          <a:solidFill>
                            <a:srgbClr val="53565A"/>
                          </a:solidFill>
                          <a:latin typeface="Century Gothic" charset="0"/>
                          <a:ea typeface="Century Gothic" charset="0"/>
                          <a:cs typeface="Century Gothic" charset="0"/>
                        </a:rPr>
                        <a:t>100%</a:t>
                      </a:r>
                    </a:p>
                  </a:txBody>
                  <a:tcPr>
                    <a:solidFill>
                      <a:schemeClr val="bg1"/>
                    </a:solidFill>
                  </a:tcPr>
                </a:tc>
                <a:extLst>
                  <a:ext uri="{0D108BD9-81ED-4DB2-BD59-A6C34878D82A}">
                    <a16:rowId xmlns:a16="http://schemas.microsoft.com/office/drawing/2014/main" val="10005"/>
                  </a:ext>
                </a:extLst>
              </a:tr>
              <a:tr h="479960">
                <a:tc>
                  <a:txBody>
                    <a:bodyPr/>
                    <a:lstStyle/>
                    <a:p>
                      <a:r>
                        <a:rPr lang="en-US" sz="1400" b="1" i="0" u="none" strike="noStrike" kern="1200" baseline="0" dirty="0">
                          <a:solidFill>
                            <a:srgbClr val="53565A"/>
                          </a:solidFill>
                          <a:latin typeface="Century Gothic" charset="0"/>
                          <a:ea typeface="Century Gothic" charset="0"/>
                          <a:cs typeface="Century Gothic" charset="0"/>
                        </a:rPr>
                        <a:t>Days 1–20</a:t>
                      </a:r>
                    </a:p>
                    <a:p>
                      <a:r>
                        <a:rPr lang="en-US" sz="1400" b="1" i="0" u="none" strike="noStrike" kern="1200" baseline="0" dirty="0">
                          <a:solidFill>
                            <a:srgbClr val="53565A"/>
                          </a:solidFill>
                          <a:latin typeface="Century Gothic" charset="0"/>
                          <a:ea typeface="Century Gothic" charset="0"/>
                          <a:cs typeface="Century Gothic" charset="0"/>
                        </a:rPr>
                        <a:t>100% of approved amount</a:t>
                      </a:r>
                      <a:endParaRPr lang="en-US" sz="1400" b="1" dirty="0">
                        <a:solidFill>
                          <a:srgbClr val="53565A"/>
                        </a:solidFill>
                        <a:latin typeface="Century Gothic" charset="0"/>
                        <a:ea typeface="Century Gothic" charset="0"/>
                        <a:cs typeface="Century Gothic" charset="0"/>
                      </a:endParaRPr>
                    </a:p>
                  </a:txBody>
                  <a:tcPr anchor="ctr">
                    <a:solidFill>
                      <a:srgbClr val="E1E8EA"/>
                    </a:solidFill>
                  </a:tcPr>
                </a:tc>
                <a:tc>
                  <a:txBody>
                    <a:bodyPr/>
                    <a:lstStyle/>
                    <a:p>
                      <a:r>
                        <a:rPr lang="en-US" sz="1400" b="1" i="0" u="none" strike="noStrike" kern="1200" baseline="0" dirty="0">
                          <a:solidFill>
                            <a:srgbClr val="53565A"/>
                          </a:solidFill>
                          <a:latin typeface="Century Gothic" charset="0"/>
                          <a:ea typeface="Century Gothic" charset="0"/>
                          <a:cs typeface="Century Gothic" charset="0"/>
                        </a:rPr>
                        <a:t>Nothing</a:t>
                      </a:r>
                      <a:endParaRPr lang="en-US" sz="1400" b="1" dirty="0">
                        <a:solidFill>
                          <a:srgbClr val="53565A"/>
                        </a:solidFill>
                        <a:latin typeface="Century Gothic" charset="0"/>
                        <a:ea typeface="Century Gothic" charset="0"/>
                        <a:cs typeface="Century Gothic" charset="0"/>
                      </a:endParaRPr>
                    </a:p>
                  </a:txBody>
                  <a:tcPr anchor="ctr">
                    <a:solidFill>
                      <a:srgbClr val="E1E8EA"/>
                    </a:solidFill>
                  </a:tcPr>
                </a:tc>
                <a:extLst>
                  <a:ext uri="{0D108BD9-81ED-4DB2-BD59-A6C34878D82A}">
                    <a16:rowId xmlns:a16="http://schemas.microsoft.com/office/drawing/2014/main" val="10006"/>
                  </a:ext>
                </a:extLst>
              </a:tr>
              <a:tr h="479960">
                <a:tc>
                  <a:txBody>
                    <a:bodyPr/>
                    <a:lstStyle/>
                    <a:p>
                      <a:r>
                        <a:rPr lang="en-US" sz="1400" b="1" i="0" u="none" strike="noStrike" kern="1200" baseline="0" dirty="0">
                          <a:solidFill>
                            <a:srgbClr val="53565A"/>
                          </a:solidFill>
                          <a:latin typeface="Century Gothic" charset="0"/>
                          <a:ea typeface="Century Gothic" charset="0"/>
                          <a:cs typeface="Century Gothic" charset="0"/>
                        </a:rPr>
                        <a:t>Days 21–100</a:t>
                      </a:r>
                    </a:p>
                    <a:p>
                      <a:r>
                        <a:rPr lang="en-US" sz="1400" b="1" i="0" u="none" strike="noStrike" kern="1200" baseline="0" dirty="0">
                          <a:solidFill>
                            <a:srgbClr val="53565A"/>
                          </a:solidFill>
                          <a:latin typeface="Century Gothic" charset="0"/>
                          <a:ea typeface="Century Gothic" charset="0"/>
                          <a:cs typeface="Century Gothic" charset="0"/>
                        </a:rPr>
                        <a:t>All but $194.50 per day</a:t>
                      </a:r>
                      <a:endParaRPr lang="en-US" sz="1400" b="1" dirty="0">
                        <a:solidFill>
                          <a:srgbClr val="53565A"/>
                        </a:solidFill>
                        <a:latin typeface="Century Gothic" charset="0"/>
                        <a:ea typeface="Century Gothic" charset="0"/>
                        <a:cs typeface="Century Gothic" charset="0"/>
                      </a:endParaRPr>
                    </a:p>
                  </a:txBody>
                  <a:tcPr anchor="ctr">
                    <a:solidFill>
                      <a:schemeClr val="bg1"/>
                    </a:solidFill>
                  </a:tcPr>
                </a:tc>
                <a:tc>
                  <a:txBody>
                    <a:bodyPr/>
                    <a:lstStyle/>
                    <a:p>
                      <a:r>
                        <a:rPr lang="en-US" sz="1400" b="1" i="0" u="none" strike="noStrike" kern="1200" baseline="0" dirty="0">
                          <a:solidFill>
                            <a:srgbClr val="53565A"/>
                          </a:solidFill>
                          <a:latin typeface="Century Gothic" charset="0"/>
                          <a:ea typeface="Century Gothic" charset="0"/>
                          <a:cs typeface="Century Gothic" charset="0"/>
                        </a:rPr>
                        <a:t>$194.50 per day</a:t>
                      </a:r>
                      <a:endParaRPr lang="en-US" sz="1400" b="1" dirty="0">
                        <a:solidFill>
                          <a:srgbClr val="53565A"/>
                        </a:solidFill>
                        <a:latin typeface="Century Gothic" charset="0"/>
                        <a:ea typeface="Century Gothic" charset="0"/>
                        <a:cs typeface="Century Gothic" charset="0"/>
                      </a:endParaRPr>
                    </a:p>
                  </a:txBody>
                  <a:tcPr anchor="ctr">
                    <a:solidFill>
                      <a:schemeClr val="bg1"/>
                    </a:solidFill>
                  </a:tcPr>
                </a:tc>
                <a:extLst>
                  <a:ext uri="{0D108BD9-81ED-4DB2-BD59-A6C34878D82A}">
                    <a16:rowId xmlns:a16="http://schemas.microsoft.com/office/drawing/2014/main" val="10007"/>
                  </a:ext>
                </a:extLst>
              </a:tr>
              <a:tr h="291074">
                <a:tc>
                  <a:txBody>
                    <a:bodyPr/>
                    <a:lstStyle/>
                    <a:p>
                      <a:r>
                        <a:rPr lang="en-US" sz="1400" b="1" i="0" u="none" strike="noStrike" kern="1200" baseline="0" dirty="0">
                          <a:solidFill>
                            <a:srgbClr val="53565A"/>
                          </a:solidFill>
                          <a:latin typeface="Century Gothic" charset="0"/>
                          <a:ea typeface="Century Gothic" charset="0"/>
                          <a:cs typeface="Century Gothic" charset="0"/>
                        </a:rPr>
                        <a:t>Days 100+ — No benefit</a:t>
                      </a:r>
                      <a:endParaRPr lang="en-US" sz="1400" b="1" dirty="0">
                        <a:solidFill>
                          <a:srgbClr val="53565A"/>
                        </a:solidFill>
                        <a:latin typeface="Century Gothic" charset="0"/>
                        <a:ea typeface="Century Gothic" charset="0"/>
                        <a:cs typeface="Century Gothic" charset="0"/>
                      </a:endParaRPr>
                    </a:p>
                  </a:txBody>
                  <a:tcPr>
                    <a:solidFill>
                      <a:srgbClr val="E1E8EA"/>
                    </a:solidFill>
                  </a:tcPr>
                </a:tc>
                <a:tc>
                  <a:txBody>
                    <a:bodyPr/>
                    <a:lstStyle/>
                    <a:p>
                      <a:r>
                        <a:rPr lang="en-US" sz="1400" b="1" i="0" u="none" strike="noStrike" kern="1200" baseline="0" dirty="0">
                          <a:solidFill>
                            <a:srgbClr val="53565A"/>
                          </a:solidFill>
                          <a:latin typeface="Century Gothic" charset="0"/>
                          <a:ea typeface="Century Gothic" charset="0"/>
                          <a:cs typeface="Century Gothic" charset="0"/>
                        </a:rPr>
                        <a:t>All costs for the remainder of your stay</a:t>
                      </a:r>
                      <a:endParaRPr lang="en-US" sz="1400" b="1" dirty="0">
                        <a:solidFill>
                          <a:srgbClr val="53565A"/>
                        </a:solidFill>
                        <a:latin typeface="Century Gothic" charset="0"/>
                        <a:ea typeface="Century Gothic" charset="0"/>
                        <a:cs typeface="Century Gothic" charset="0"/>
                      </a:endParaRPr>
                    </a:p>
                  </a:txBody>
                  <a:tcPr>
                    <a:solidFill>
                      <a:srgbClr val="E1E8EA"/>
                    </a:solidFill>
                  </a:tcPr>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DF61F90F-02BD-4449-AAD0-32B82DB45187}"/>
              </a:ext>
            </a:extLst>
          </p:cNvPr>
          <p:cNvSpPr txBox="1"/>
          <p:nvPr/>
        </p:nvSpPr>
        <p:spPr>
          <a:xfrm rot="16200000">
            <a:off x="-712600" y="1242686"/>
            <a:ext cx="2002471" cy="246221"/>
          </a:xfrm>
          <a:prstGeom prst="rect">
            <a:avLst/>
          </a:prstGeom>
          <a:noFill/>
        </p:spPr>
        <p:txBody>
          <a:bodyPr wrap="none" rtlCol="0">
            <a:spAutoFit/>
          </a:bodyPr>
          <a:lstStyle/>
          <a:p>
            <a:r>
              <a:rPr lang="en-US" sz="1000" b="1" spc="600" dirty="0">
                <a:solidFill>
                  <a:schemeClr val="bg1">
                    <a:lumMod val="50000"/>
                  </a:schemeClr>
                </a:solidFill>
                <a:latin typeface="Century Gothic" panose="020B0502020202020204" pitchFamily="34" charset="0"/>
              </a:rPr>
              <a:t>MEDICARE 101</a:t>
            </a:r>
          </a:p>
        </p:txBody>
      </p:sp>
      <p:pic>
        <p:nvPicPr>
          <p:cNvPr id="9" name="Picture 8">
            <a:extLst>
              <a:ext uri="{FF2B5EF4-FFF2-40B4-BE49-F238E27FC236}">
                <a16:creationId xmlns:a16="http://schemas.microsoft.com/office/drawing/2014/main" id="{95F98CFB-88EF-794A-BC7B-608B8522F419}"/>
              </a:ext>
            </a:extLst>
          </p:cNvPr>
          <p:cNvPicPr>
            <a:picLocks noChangeAspect="1"/>
          </p:cNvPicPr>
          <p:nvPr/>
        </p:nvPicPr>
        <p:blipFill>
          <a:blip r:embed="rId2"/>
          <a:stretch>
            <a:fillRect/>
          </a:stretch>
        </p:blipFill>
        <p:spPr>
          <a:xfrm>
            <a:off x="9748157" y="6107949"/>
            <a:ext cx="2095820" cy="464684"/>
          </a:xfrm>
          <a:prstGeom prst="rect">
            <a:avLst/>
          </a:prstGeom>
        </p:spPr>
      </p:pic>
    </p:spTree>
    <p:extLst>
      <p:ext uri="{BB962C8B-B14F-4D97-AF65-F5344CB8AC3E}">
        <p14:creationId xmlns:p14="http://schemas.microsoft.com/office/powerpoint/2010/main" val="152233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23933</TotalTime>
  <Words>2769</Words>
  <Application>Microsoft Office PowerPoint</Application>
  <PresentationFormat>Widescreen</PresentationFormat>
  <Paragraphs>460</Paragraphs>
  <Slides>34</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Century Gothic</vt:lpstr>
      <vt:lpstr>Wingdings</vt:lpstr>
      <vt:lpstr>Office Theme</vt:lpstr>
      <vt:lpstr>Custom Design</vt:lpstr>
      <vt:lpstr>PowerPoint Presentation</vt:lpstr>
      <vt:lpstr>PowerPoint Presentation</vt:lpstr>
      <vt:lpstr>Who is eligible  and when?</vt:lpstr>
      <vt:lpstr>What does Medicare cover?</vt:lpstr>
      <vt:lpstr>What Medicare Parts A &amp; B Cover</vt:lpstr>
      <vt:lpstr>Medicare Choices</vt:lpstr>
      <vt:lpstr>Does Original Medicare cost anything?</vt:lpstr>
      <vt:lpstr>Medicare Costs – Part B Premium</vt:lpstr>
      <vt:lpstr>Samples of Medicare Costs – Care under Part A</vt:lpstr>
      <vt:lpstr>Samples of Medicare Costs – Care under Part B</vt:lpstr>
      <vt:lpstr>Medicare Supplement</vt:lpstr>
      <vt:lpstr>Medicare Choices</vt:lpstr>
      <vt:lpstr>Medicare Supplement</vt:lpstr>
      <vt:lpstr>Medicare Supplement Plans</vt:lpstr>
      <vt:lpstr>Medicare Supplement Insurance (MEDIGAP) Plans</vt:lpstr>
      <vt:lpstr>Enrollment Eligibility</vt:lpstr>
      <vt:lpstr>Medicare Advantage (Part C)</vt:lpstr>
      <vt:lpstr>What is Medicare Part D?</vt:lpstr>
      <vt:lpstr>Part D</vt:lpstr>
      <vt:lpstr>Your Part D Premium Goes Up With Income</vt:lpstr>
      <vt:lpstr>What should I be doing and when?</vt:lpstr>
      <vt:lpstr>What should I be doing and when?</vt:lpstr>
      <vt:lpstr>The Size of Your Group Matters</vt:lpstr>
      <vt:lpstr>COBRA VS MEDICARE RULES</vt:lpstr>
      <vt:lpstr>There are penalties for getting it wrong</vt:lpstr>
      <vt:lpstr>What about my dependents that are on my company’s coverage?</vt:lpstr>
      <vt:lpstr>FAQs on Coverage</vt:lpstr>
      <vt:lpstr>When Can I Sign Up or Switch Coverage?</vt:lpstr>
      <vt:lpstr>How can a broker help me with this transition?</vt:lpstr>
      <vt:lpstr>When should I engage with a broker?</vt:lpstr>
      <vt:lpstr>How is my  employer involved?</vt:lpstr>
      <vt:lpstr>Q&amp;A</vt:lpstr>
      <vt:lpstr>Speak to  a licensed Medicare Expert.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Ermira Coma</dc:creator>
  <cp:lastModifiedBy>Angie Wilson</cp:lastModifiedBy>
  <cp:revision>1021</cp:revision>
  <cp:lastPrinted>2020-11-19T17:13:39Z</cp:lastPrinted>
  <dcterms:created xsi:type="dcterms:W3CDTF">2017-01-06T20:16:39Z</dcterms:created>
  <dcterms:modified xsi:type="dcterms:W3CDTF">2022-03-11T16:21:50Z</dcterms:modified>
</cp:coreProperties>
</file>